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78" r:id="rId1"/>
  </p:sldMasterIdLst>
  <p:notesMasterIdLst>
    <p:notesMasterId r:id="rId18"/>
  </p:notesMasterIdLst>
  <p:handoutMasterIdLst>
    <p:handoutMasterId r:id="rId19"/>
  </p:handoutMasterIdLst>
  <p:sldIdLst>
    <p:sldId id="256" r:id="rId2"/>
    <p:sldId id="435" r:id="rId3"/>
    <p:sldId id="436" r:id="rId4"/>
    <p:sldId id="293" r:id="rId5"/>
    <p:sldId id="437" r:id="rId6"/>
    <p:sldId id="439" r:id="rId7"/>
    <p:sldId id="416" r:id="rId8"/>
    <p:sldId id="425" r:id="rId9"/>
    <p:sldId id="426" r:id="rId10"/>
    <p:sldId id="427" r:id="rId11"/>
    <p:sldId id="428" r:id="rId12"/>
    <p:sldId id="420" r:id="rId13"/>
    <p:sldId id="434" r:id="rId14"/>
    <p:sldId id="421" r:id="rId15"/>
    <p:sldId id="423" r:id="rId16"/>
    <p:sldId id="424"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Žiberna, Aleš" initials="ŽA" lastIdx="6" clrIdx="0">
    <p:extLst>
      <p:ext uri="{19B8F6BF-5375-455C-9EA6-DF929625EA0E}">
        <p15:presenceInfo xmlns:p15="http://schemas.microsoft.com/office/powerpoint/2012/main" userId="S-1-5-21-1343024091-484763869-1801674531-3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A7"/>
    <a:srgbClr val="F7A7A7"/>
    <a:srgbClr val="F4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4" autoAdjust="0"/>
    <p:restoredTop sz="86163" autoAdjust="0"/>
  </p:normalViewPr>
  <p:slideViewPr>
    <p:cSldViewPr snapToGrid="0">
      <p:cViewPr varScale="1">
        <p:scale>
          <a:sx n="99" d="100"/>
          <a:sy n="99" d="100"/>
        </p:scale>
        <p:origin x="19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RL: ALL</c:v>
                </c:pt>
              </c:strCache>
            </c:strRef>
          </c:tx>
          <c:spPr>
            <a:ln w="28575" cap="rnd">
              <a:solidFill>
                <a:schemeClr val="accent1"/>
              </a:solidFill>
              <a:prstDash val="solid"/>
              <a:round/>
            </a:ln>
            <a:effectLst/>
          </c:spPr>
          <c:marker>
            <c:symbol val="none"/>
          </c:marker>
          <c:cat>
            <c:strRef>
              <c:f>Sheet1!$A$2:$A$8</c:f>
              <c:strCache>
                <c:ptCount val="7"/>
                <c:pt idx="0">
                  <c:v>ASYMMETRIC CORE-PERIPHERY</c:v>
                </c:pt>
                <c:pt idx="1">
                  <c:v>TRANSITIVITY WITH COMPLETE BLOCKS ON THE DIAGONAL</c:v>
                </c:pt>
                <c:pt idx="2">
                  <c:v>TRANSITIVITY WITHOUT COMPLETE BLOCKS ON THE DIAGONAL</c:v>
                </c:pt>
                <c:pt idx="3">
                  <c:v>COHESIVE</c:v>
                </c:pt>
                <c:pt idx="4">
                  <c:v>HIERARCHICAL BLOCKMODEL WITH COMPLETE BLOCKS ON THE DIAGONAL</c:v>
                </c:pt>
                <c:pt idx="5">
                  <c:v>HIERARCHICAL BLOCKMODEL WITHOUT COMPLETE BLOCKS ON THE DIAGONAL</c:v>
                </c:pt>
                <c:pt idx="6">
                  <c:v>SYMMETRIC CORE-PERIPHERY</c:v>
                </c:pt>
              </c:strCache>
            </c:strRef>
          </c:cat>
          <c:val>
            <c:numRef>
              <c:f>Sheet1!$B$2:$B$8</c:f>
              <c:numCache>
                <c:formatCode>General</c:formatCode>
                <c:ptCount val="7"/>
                <c:pt idx="0">
                  <c:v>98</c:v>
                </c:pt>
                <c:pt idx="1">
                  <c:v>92</c:v>
                </c:pt>
                <c:pt idx="2">
                  <c:v>94</c:v>
                </c:pt>
                <c:pt idx="3">
                  <c:v>77</c:v>
                </c:pt>
                <c:pt idx="4">
                  <c:v>73</c:v>
                </c:pt>
                <c:pt idx="5">
                  <c:v>52</c:v>
                </c:pt>
                <c:pt idx="6">
                  <c:v>21</c:v>
                </c:pt>
              </c:numCache>
            </c:numRef>
          </c:val>
          <c:smooth val="0"/>
          <c:extLst>
            <c:ext xmlns:c16="http://schemas.microsoft.com/office/drawing/2014/chart" uri="{C3380CC4-5D6E-409C-BE32-E72D297353CC}">
              <c16:uniqueId val="{00000000-7985-4C0D-8CCE-8C1A5D26A20A}"/>
            </c:ext>
          </c:extLst>
        </c:ser>
        <c:ser>
          <c:idx val="1"/>
          <c:order val="1"/>
          <c:tx>
            <c:strRef>
              <c:f>Sheet1!$C$1</c:f>
              <c:strCache>
                <c:ptCount val="1"/>
                <c:pt idx="0">
                  <c:v>RL: ALLOWED</c:v>
                </c:pt>
              </c:strCache>
            </c:strRef>
          </c:tx>
          <c:spPr>
            <a:ln w="28575" cap="rnd">
              <a:solidFill>
                <a:schemeClr val="accent1">
                  <a:lumMod val="50000"/>
                </a:schemeClr>
              </a:solidFill>
              <a:prstDash val="sysDot"/>
              <a:round/>
            </a:ln>
            <a:effectLst/>
          </c:spPr>
          <c:marker>
            <c:symbol val="none"/>
          </c:marker>
          <c:cat>
            <c:strRef>
              <c:f>Sheet1!$A$2:$A$8</c:f>
              <c:strCache>
                <c:ptCount val="7"/>
                <c:pt idx="0">
                  <c:v>ASYMMETRIC CORE-PERIPHERY</c:v>
                </c:pt>
                <c:pt idx="1">
                  <c:v>TRANSITIVITY WITH COMPLETE BLOCKS ON THE DIAGONAL</c:v>
                </c:pt>
                <c:pt idx="2">
                  <c:v>TRANSITIVITY WITHOUT COMPLETE BLOCKS ON THE DIAGONAL</c:v>
                </c:pt>
                <c:pt idx="3">
                  <c:v>COHESIVE</c:v>
                </c:pt>
                <c:pt idx="4">
                  <c:v>HIERARCHICAL BLOCKMODEL WITH COMPLETE BLOCKS ON THE DIAGONAL</c:v>
                </c:pt>
                <c:pt idx="5">
                  <c:v>HIERARCHICAL BLOCKMODEL WITHOUT COMPLETE BLOCKS ON THE DIAGONAL</c:v>
                </c:pt>
                <c:pt idx="6">
                  <c:v>SYMMETRIC CORE-PERIPHERY</c:v>
                </c:pt>
              </c:strCache>
            </c:strRef>
          </c:cat>
          <c:val>
            <c:numRef>
              <c:f>Sheet1!$C$2:$C$8</c:f>
              <c:numCache>
                <c:formatCode>General</c:formatCode>
                <c:ptCount val="7"/>
                <c:pt idx="0">
                  <c:v>98</c:v>
                </c:pt>
                <c:pt idx="1">
                  <c:v>94</c:v>
                </c:pt>
                <c:pt idx="2">
                  <c:v>95</c:v>
                </c:pt>
                <c:pt idx="3">
                  <c:v>74</c:v>
                </c:pt>
                <c:pt idx="4">
                  <c:v>55</c:v>
                </c:pt>
                <c:pt idx="5">
                  <c:v>44</c:v>
                </c:pt>
                <c:pt idx="6">
                  <c:v>11</c:v>
                </c:pt>
              </c:numCache>
            </c:numRef>
          </c:val>
          <c:smooth val="0"/>
          <c:extLst>
            <c:ext xmlns:c16="http://schemas.microsoft.com/office/drawing/2014/chart" uri="{C3380CC4-5D6E-409C-BE32-E72D297353CC}">
              <c16:uniqueId val="{00000001-7985-4C0D-8CCE-8C1A5D26A20A}"/>
            </c:ext>
          </c:extLst>
        </c:ser>
        <c:ser>
          <c:idx val="2"/>
          <c:order val="2"/>
          <c:tx>
            <c:strRef>
              <c:f>Sheet1!$D$1</c:f>
              <c:strCache>
                <c:ptCount val="1"/>
                <c:pt idx="0">
                  <c:v>RL: FORBIDDEN</c:v>
                </c:pt>
              </c:strCache>
            </c:strRef>
          </c:tx>
          <c:spPr>
            <a:ln w="28575" cap="rnd">
              <a:solidFill>
                <a:schemeClr val="accent1">
                  <a:lumMod val="40000"/>
                  <a:lumOff val="60000"/>
                </a:schemeClr>
              </a:solidFill>
              <a:prstDash val="sysDash"/>
              <a:round/>
            </a:ln>
            <a:effectLst/>
          </c:spPr>
          <c:marker>
            <c:symbol val="none"/>
          </c:marker>
          <c:cat>
            <c:strRef>
              <c:f>Sheet1!$A$2:$A$8</c:f>
              <c:strCache>
                <c:ptCount val="7"/>
                <c:pt idx="0">
                  <c:v>ASYMMETRIC CORE-PERIPHERY</c:v>
                </c:pt>
                <c:pt idx="1">
                  <c:v>TRANSITIVITY WITH COMPLETE BLOCKS ON THE DIAGONAL</c:v>
                </c:pt>
                <c:pt idx="2">
                  <c:v>TRANSITIVITY WITHOUT COMPLETE BLOCKS ON THE DIAGONAL</c:v>
                </c:pt>
                <c:pt idx="3">
                  <c:v>COHESIVE</c:v>
                </c:pt>
                <c:pt idx="4">
                  <c:v>HIERARCHICAL BLOCKMODEL WITH COMPLETE BLOCKS ON THE DIAGONAL</c:v>
                </c:pt>
                <c:pt idx="5">
                  <c:v>HIERARCHICAL BLOCKMODEL WITHOUT COMPLETE BLOCKS ON THE DIAGONAL</c:v>
                </c:pt>
                <c:pt idx="6">
                  <c:v>SYMMETRIC CORE-PERIPHERY</c:v>
                </c:pt>
              </c:strCache>
            </c:strRef>
          </c:cat>
          <c:val>
            <c:numRef>
              <c:f>Sheet1!$D$2:$D$8</c:f>
              <c:numCache>
                <c:formatCode>General</c:formatCode>
                <c:ptCount val="7"/>
                <c:pt idx="0">
                  <c:v>97</c:v>
                </c:pt>
                <c:pt idx="1">
                  <c:v>83</c:v>
                </c:pt>
                <c:pt idx="2">
                  <c:v>83</c:v>
                </c:pt>
                <c:pt idx="3">
                  <c:v>72</c:v>
                </c:pt>
                <c:pt idx="4">
                  <c:v>70</c:v>
                </c:pt>
                <c:pt idx="5">
                  <c:v>35</c:v>
                </c:pt>
                <c:pt idx="6">
                  <c:v>32</c:v>
                </c:pt>
              </c:numCache>
            </c:numRef>
          </c:val>
          <c:smooth val="0"/>
          <c:extLst>
            <c:ext xmlns:c16="http://schemas.microsoft.com/office/drawing/2014/chart" uri="{C3380CC4-5D6E-409C-BE32-E72D297353CC}">
              <c16:uniqueId val="{00000002-7985-4C0D-8CCE-8C1A5D26A20A}"/>
            </c:ext>
          </c:extLst>
        </c:ser>
        <c:ser>
          <c:idx val="3"/>
          <c:order val="3"/>
          <c:tx>
            <c:strRef>
              <c:f>Sheet1!$E$1</c:f>
              <c:strCache>
                <c:ptCount val="1"/>
                <c:pt idx="0">
                  <c:v>MCMC: ALL</c:v>
                </c:pt>
              </c:strCache>
            </c:strRef>
          </c:tx>
          <c:spPr>
            <a:ln w="28575" cap="rnd">
              <a:solidFill>
                <a:schemeClr val="accent4"/>
              </a:solidFill>
              <a:prstDash val="solid"/>
              <a:round/>
            </a:ln>
            <a:effectLst/>
          </c:spPr>
          <c:marker>
            <c:symbol val="none"/>
          </c:marker>
          <c:cat>
            <c:strRef>
              <c:f>Sheet1!$A$2:$A$8</c:f>
              <c:strCache>
                <c:ptCount val="7"/>
                <c:pt idx="0">
                  <c:v>ASYMMETRIC CORE-PERIPHERY</c:v>
                </c:pt>
                <c:pt idx="1">
                  <c:v>TRANSITIVITY WITH COMPLETE BLOCKS ON THE DIAGONAL</c:v>
                </c:pt>
                <c:pt idx="2">
                  <c:v>TRANSITIVITY WITHOUT COMPLETE BLOCKS ON THE DIAGONAL</c:v>
                </c:pt>
                <c:pt idx="3">
                  <c:v>COHESIVE</c:v>
                </c:pt>
                <c:pt idx="4">
                  <c:v>HIERARCHICAL BLOCKMODEL WITH COMPLETE BLOCKS ON THE DIAGONAL</c:v>
                </c:pt>
                <c:pt idx="5">
                  <c:v>HIERARCHICAL BLOCKMODEL WITHOUT COMPLETE BLOCKS ON THE DIAGONAL</c:v>
                </c:pt>
                <c:pt idx="6">
                  <c:v>SYMMETRIC CORE-PERIPHERY</c:v>
                </c:pt>
              </c:strCache>
            </c:strRef>
          </c:cat>
          <c:val>
            <c:numRef>
              <c:f>Sheet1!$E$2:$E$8</c:f>
              <c:numCache>
                <c:formatCode>General</c:formatCode>
                <c:ptCount val="7"/>
                <c:pt idx="0">
                  <c:v>82</c:v>
                </c:pt>
                <c:pt idx="1">
                  <c:v>75</c:v>
                </c:pt>
                <c:pt idx="2">
                  <c:v>6</c:v>
                </c:pt>
                <c:pt idx="3">
                  <c:v>21</c:v>
                </c:pt>
                <c:pt idx="4">
                  <c:v>17</c:v>
                </c:pt>
                <c:pt idx="5">
                  <c:v>6</c:v>
                </c:pt>
                <c:pt idx="6">
                  <c:v>82</c:v>
                </c:pt>
              </c:numCache>
            </c:numRef>
          </c:val>
          <c:smooth val="0"/>
          <c:extLst>
            <c:ext xmlns:c16="http://schemas.microsoft.com/office/drawing/2014/chart" uri="{C3380CC4-5D6E-409C-BE32-E72D297353CC}">
              <c16:uniqueId val="{00000003-7985-4C0D-8CCE-8C1A5D26A20A}"/>
            </c:ext>
          </c:extLst>
        </c:ser>
        <c:ser>
          <c:idx val="4"/>
          <c:order val="4"/>
          <c:tx>
            <c:strRef>
              <c:f>Sheet1!$F$1</c:f>
              <c:strCache>
                <c:ptCount val="1"/>
                <c:pt idx="0">
                  <c:v>MCMC: ALLOWED</c:v>
                </c:pt>
              </c:strCache>
            </c:strRef>
          </c:tx>
          <c:spPr>
            <a:ln w="28575" cap="rnd">
              <a:solidFill>
                <a:schemeClr val="accent5"/>
              </a:solidFill>
              <a:prstDash val="sysDot"/>
              <a:round/>
            </a:ln>
            <a:effectLst/>
          </c:spPr>
          <c:marker>
            <c:symbol val="none"/>
          </c:marker>
          <c:cat>
            <c:strRef>
              <c:f>Sheet1!$A$2:$A$8</c:f>
              <c:strCache>
                <c:ptCount val="7"/>
                <c:pt idx="0">
                  <c:v>ASYMMETRIC CORE-PERIPHERY</c:v>
                </c:pt>
                <c:pt idx="1">
                  <c:v>TRANSITIVITY WITH COMPLETE BLOCKS ON THE DIAGONAL</c:v>
                </c:pt>
                <c:pt idx="2">
                  <c:v>TRANSITIVITY WITHOUT COMPLETE BLOCKS ON THE DIAGONAL</c:v>
                </c:pt>
                <c:pt idx="3">
                  <c:v>COHESIVE</c:v>
                </c:pt>
                <c:pt idx="4">
                  <c:v>HIERARCHICAL BLOCKMODEL WITH COMPLETE BLOCKS ON THE DIAGONAL</c:v>
                </c:pt>
                <c:pt idx="5">
                  <c:v>HIERARCHICAL BLOCKMODEL WITHOUT COMPLETE BLOCKS ON THE DIAGONAL</c:v>
                </c:pt>
                <c:pt idx="6">
                  <c:v>SYMMETRIC CORE-PERIPHERY</c:v>
                </c:pt>
              </c:strCache>
            </c:strRef>
          </c:cat>
          <c:val>
            <c:numRef>
              <c:f>Sheet1!$F$2:$F$8</c:f>
              <c:numCache>
                <c:formatCode>General</c:formatCode>
                <c:ptCount val="7"/>
                <c:pt idx="0">
                  <c:v>82</c:v>
                </c:pt>
                <c:pt idx="1">
                  <c:v>77</c:v>
                </c:pt>
                <c:pt idx="2">
                  <c:v>4</c:v>
                </c:pt>
                <c:pt idx="3">
                  <c:v>32</c:v>
                </c:pt>
                <c:pt idx="4">
                  <c:v>17</c:v>
                </c:pt>
                <c:pt idx="5">
                  <c:v>4</c:v>
                </c:pt>
                <c:pt idx="6">
                  <c:v>82</c:v>
                </c:pt>
              </c:numCache>
            </c:numRef>
          </c:val>
          <c:smooth val="0"/>
          <c:extLst>
            <c:ext xmlns:c16="http://schemas.microsoft.com/office/drawing/2014/chart" uri="{C3380CC4-5D6E-409C-BE32-E72D297353CC}">
              <c16:uniqueId val="{00000004-7985-4C0D-8CCE-8C1A5D26A20A}"/>
            </c:ext>
          </c:extLst>
        </c:ser>
        <c:ser>
          <c:idx val="5"/>
          <c:order val="5"/>
          <c:tx>
            <c:strRef>
              <c:f>Sheet1!$G$1</c:f>
              <c:strCache>
                <c:ptCount val="1"/>
                <c:pt idx="0">
                  <c:v>MCMC: FORBIDDEN</c:v>
                </c:pt>
              </c:strCache>
            </c:strRef>
          </c:tx>
          <c:spPr>
            <a:ln w="28575" cap="rnd">
              <a:solidFill>
                <a:schemeClr val="accent6"/>
              </a:solidFill>
              <a:prstDash val="sysDash"/>
              <a:round/>
            </a:ln>
            <a:effectLst/>
          </c:spPr>
          <c:marker>
            <c:symbol val="none"/>
          </c:marker>
          <c:cat>
            <c:strRef>
              <c:f>Sheet1!$A$2:$A$8</c:f>
              <c:strCache>
                <c:ptCount val="7"/>
                <c:pt idx="0">
                  <c:v>ASYMMETRIC CORE-PERIPHERY</c:v>
                </c:pt>
                <c:pt idx="1">
                  <c:v>TRANSITIVITY WITH COMPLETE BLOCKS ON THE DIAGONAL</c:v>
                </c:pt>
                <c:pt idx="2">
                  <c:v>TRANSITIVITY WITHOUT COMPLETE BLOCKS ON THE DIAGONAL</c:v>
                </c:pt>
                <c:pt idx="3">
                  <c:v>COHESIVE</c:v>
                </c:pt>
                <c:pt idx="4">
                  <c:v>HIERARCHICAL BLOCKMODEL WITH COMPLETE BLOCKS ON THE DIAGONAL</c:v>
                </c:pt>
                <c:pt idx="5">
                  <c:v>HIERARCHICAL BLOCKMODEL WITHOUT COMPLETE BLOCKS ON THE DIAGONAL</c:v>
                </c:pt>
                <c:pt idx="6">
                  <c:v>SYMMETRIC CORE-PERIPHERY</c:v>
                </c:pt>
              </c:strCache>
            </c:strRef>
          </c:cat>
          <c:val>
            <c:numRef>
              <c:f>Sheet1!$G$2:$G$8</c:f>
              <c:numCache>
                <c:formatCode>General</c:formatCode>
                <c:ptCount val="7"/>
                <c:pt idx="0">
                  <c:v>83</c:v>
                </c:pt>
                <c:pt idx="1">
                  <c:v>69</c:v>
                </c:pt>
                <c:pt idx="2">
                  <c:v>10</c:v>
                </c:pt>
                <c:pt idx="3">
                  <c:v>16</c:v>
                </c:pt>
                <c:pt idx="4">
                  <c:v>14</c:v>
                </c:pt>
                <c:pt idx="5">
                  <c:v>10</c:v>
                </c:pt>
                <c:pt idx="6">
                  <c:v>1</c:v>
                </c:pt>
              </c:numCache>
            </c:numRef>
          </c:val>
          <c:smooth val="0"/>
          <c:extLst>
            <c:ext xmlns:c16="http://schemas.microsoft.com/office/drawing/2014/chart" uri="{C3380CC4-5D6E-409C-BE32-E72D297353CC}">
              <c16:uniqueId val="{00000005-7985-4C0D-8CCE-8C1A5D26A20A}"/>
            </c:ext>
          </c:extLst>
        </c:ser>
        <c:dLbls>
          <c:showLegendKey val="0"/>
          <c:showVal val="0"/>
          <c:showCatName val="0"/>
          <c:showSerName val="0"/>
          <c:showPercent val="0"/>
          <c:showBubbleSize val="0"/>
        </c:dLbls>
        <c:smooth val="0"/>
        <c:axId val="476438351"/>
        <c:axId val="476427119"/>
      </c:lineChart>
      <c:catAx>
        <c:axId val="47643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427119"/>
        <c:crosses val="autoZero"/>
        <c:auto val="1"/>
        <c:lblAlgn val="ctr"/>
        <c:lblOffset val="100"/>
        <c:noMultiLvlLbl val="0"/>
      </c:catAx>
      <c:valAx>
        <c:axId val="47642711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MIV</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4383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F8ABA-CD41-480A-A61A-72365870B24E}" type="doc">
      <dgm:prSet loTypeId="urn:microsoft.com/office/officeart/2005/8/layout/process1" loCatId="process" qsTypeId="urn:microsoft.com/office/officeart/2005/8/quickstyle/simple1" qsCatId="simple" csTypeId="urn:microsoft.com/office/officeart/2005/8/colors/accent1_2" csCatId="accent1" phldr="1"/>
      <dgm:spPr/>
    </dgm:pt>
    <dgm:pt modelId="{A2800D49-FB69-415C-B6E4-96ED0E5BAB36}">
      <dgm:prSet phldrT="[Text]"/>
      <dgm:spPr/>
      <dgm:t>
        <a:bodyPr/>
        <a:lstStyle/>
        <a:p>
          <a:r>
            <a:rPr lang="en-US" dirty="0" smtClean="0"/>
            <a:t>how to generate networks with a given global structure, based on different types of triads</a:t>
          </a:r>
          <a:endParaRPr lang="en-US" dirty="0"/>
        </a:p>
      </dgm:t>
    </dgm:pt>
    <dgm:pt modelId="{1F3AD703-AD8E-4A6E-B380-5CF2ECC9C015}" type="parTrans" cxnId="{19B76A74-B6A2-474B-BD55-E9DF2F35F3F6}">
      <dgm:prSet/>
      <dgm:spPr/>
      <dgm:t>
        <a:bodyPr/>
        <a:lstStyle/>
        <a:p>
          <a:endParaRPr lang="en-US"/>
        </a:p>
      </dgm:t>
    </dgm:pt>
    <dgm:pt modelId="{3BB43EFF-D824-400E-A72F-1B840B1348A3}" type="sibTrans" cxnId="{19B76A74-B6A2-474B-BD55-E9DF2F35F3F6}">
      <dgm:prSet/>
      <dgm:spPr/>
      <dgm:t>
        <a:bodyPr/>
        <a:lstStyle/>
        <a:p>
          <a:endParaRPr lang="en-US"/>
        </a:p>
      </dgm:t>
    </dgm:pt>
    <dgm:pt modelId="{D7F26A07-0778-4FF4-80CA-43004C87948E}">
      <dgm:prSet phldrT="[Text]"/>
      <dgm:spPr/>
      <dgm:t>
        <a:bodyPr/>
        <a:lstStyle/>
        <a:p>
          <a:r>
            <a:rPr lang="en-US" dirty="0" smtClean="0"/>
            <a:t>to understand the factors that drive the network to a certain global structure</a:t>
          </a:r>
          <a:endParaRPr lang="en-US" dirty="0"/>
        </a:p>
      </dgm:t>
    </dgm:pt>
    <dgm:pt modelId="{656AF182-39D9-4675-A5C9-8A8BB351C795}" type="parTrans" cxnId="{18C41902-3B79-4FA7-843E-5D4A2646739E}">
      <dgm:prSet/>
      <dgm:spPr/>
      <dgm:t>
        <a:bodyPr/>
        <a:lstStyle/>
        <a:p>
          <a:endParaRPr lang="en-US"/>
        </a:p>
      </dgm:t>
    </dgm:pt>
    <dgm:pt modelId="{01E2EA77-433D-417B-A8AB-BDA4571CC954}" type="sibTrans" cxnId="{18C41902-3B79-4FA7-843E-5D4A2646739E}">
      <dgm:prSet/>
      <dgm:spPr/>
      <dgm:t>
        <a:bodyPr/>
        <a:lstStyle/>
        <a:p>
          <a:endParaRPr lang="en-US"/>
        </a:p>
      </dgm:t>
    </dgm:pt>
    <dgm:pt modelId="{B639B289-4482-4E69-AA9B-1EEDFDEEA618}" type="pres">
      <dgm:prSet presAssocID="{A35F8ABA-CD41-480A-A61A-72365870B24E}" presName="Name0" presStyleCnt="0">
        <dgm:presLayoutVars>
          <dgm:dir/>
          <dgm:resizeHandles val="exact"/>
        </dgm:presLayoutVars>
      </dgm:prSet>
      <dgm:spPr/>
    </dgm:pt>
    <dgm:pt modelId="{BD44BB89-18F7-48F2-98A6-DE60F5AD5988}" type="pres">
      <dgm:prSet presAssocID="{A2800D49-FB69-415C-B6E4-96ED0E5BAB36}" presName="node" presStyleLbl="node1" presStyleIdx="0" presStyleCnt="2" custScaleX="114830" custScaleY="123028">
        <dgm:presLayoutVars>
          <dgm:bulletEnabled val="1"/>
        </dgm:presLayoutVars>
      </dgm:prSet>
      <dgm:spPr/>
      <dgm:t>
        <a:bodyPr/>
        <a:lstStyle/>
        <a:p>
          <a:endParaRPr lang="en-US"/>
        </a:p>
      </dgm:t>
    </dgm:pt>
    <dgm:pt modelId="{AF9E0F02-2E6B-41AB-9800-A2EDE430FE42}" type="pres">
      <dgm:prSet presAssocID="{3BB43EFF-D824-400E-A72F-1B840B1348A3}" presName="sibTrans" presStyleLbl="sibTrans2D1" presStyleIdx="0" presStyleCnt="1"/>
      <dgm:spPr/>
      <dgm:t>
        <a:bodyPr/>
        <a:lstStyle/>
        <a:p>
          <a:endParaRPr lang="en-US"/>
        </a:p>
      </dgm:t>
    </dgm:pt>
    <dgm:pt modelId="{23D05800-D022-4F17-BE7F-0A9F3A50AE51}" type="pres">
      <dgm:prSet presAssocID="{3BB43EFF-D824-400E-A72F-1B840B1348A3}" presName="connectorText" presStyleLbl="sibTrans2D1" presStyleIdx="0" presStyleCnt="1"/>
      <dgm:spPr/>
      <dgm:t>
        <a:bodyPr/>
        <a:lstStyle/>
        <a:p>
          <a:endParaRPr lang="en-US"/>
        </a:p>
      </dgm:t>
    </dgm:pt>
    <dgm:pt modelId="{600E0A81-E1B4-4B39-BDF8-233E56C07259}" type="pres">
      <dgm:prSet presAssocID="{D7F26A07-0778-4FF4-80CA-43004C87948E}" presName="node" presStyleLbl="node1" presStyleIdx="1" presStyleCnt="2" custScaleX="116658" custScaleY="123028">
        <dgm:presLayoutVars>
          <dgm:bulletEnabled val="1"/>
        </dgm:presLayoutVars>
      </dgm:prSet>
      <dgm:spPr/>
      <dgm:t>
        <a:bodyPr/>
        <a:lstStyle/>
        <a:p>
          <a:endParaRPr lang="en-US"/>
        </a:p>
      </dgm:t>
    </dgm:pt>
  </dgm:ptLst>
  <dgm:cxnLst>
    <dgm:cxn modelId="{085FF56F-4281-4270-8727-91191833B160}" type="presOf" srcId="{A2800D49-FB69-415C-B6E4-96ED0E5BAB36}" destId="{BD44BB89-18F7-48F2-98A6-DE60F5AD5988}" srcOrd="0" destOrd="0" presId="urn:microsoft.com/office/officeart/2005/8/layout/process1"/>
    <dgm:cxn modelId="{04D23AD4-9BB6-4314-BE38-5C8D5C785F41}" type="presOf" srcId="{3BB43EFF-D824-400E-A72F-1B840B1348A3}" destId="{23D05800-D022-4F17-BE7F-0A9F3A50AE51}" srcOrd="1" destOrd="0" presId="urn:microsoft.com/office/officeart/2005/8/layout/process1"/>
    <dgm:cxn modelId="{18C41902-3B79-4FA7-843E-5D4A2646739E}" srcId="{A35F8ABA-CD41-480A-A61A-72365870B24E}" destId="{D7F26A07-0778-4FF4-80CA-43004C87948E}" srcOrd="1" destOrd="0" parTransId="{656AF182-39D9-4675-A5C9-8A8BB351C795}" sibTransId="{01E2EA77-433D-417B-A8AB-BDA4571CC954}"/>
    <dgm:cxn modelId="{47A014E9-4919-4A5F-AE71-CD611AC47DE7}" type="presOf" srcId="{A35F8ABA-CD41-480A-A61A-72365870B24E}" destId="{B639B289-4482-4E69-AA9B-1EEDFDEEA618}" srcOrd="0" destOrd="0" presId="urn:microsoft.com/office/officeart/2005/8/layout/process1"/>
    <dgm:cxn modelId="{AFB37A68-E2A3-4F08-A9C0-4E0C5D3C2D62}" type="presOf" srcId="{D7F26A07-0778-4FF4-80CA-43004C87948E}" destId="{600E0A81-E1B4-4B39-BDF8-233E56C07259}" srcOrd="0" destOrd="0" presId="urn:microsoft.com/office/officeart/2005/8/layout/process1"/>
    <dgm:cxn modelId="{19B76A74-B6A2-474B-BD55-E9DF2F35F3F6}" srcId="{A35F8ABA-CD41-480A-A61A-72365870B24E}" destId="{A2800D49-FB69-415C-B6E4-96ED0E5BAB36}" srcOrd="0" destOrd="0" parTransId="{1F3AD703-AD8E-4A6E-B380-5CF2ECC9C015}" sibTransId="{3BB43EFF-D824-400E-A72F-1B840B1348A3}"/>
    <dgm:cxn modelId="{6DBE6E54-EC90-4F2B-AF18-500F0E530B27}" type="presOf" srcId="{3BB43EFF-D824-400E-A72F-1B840B1348A3}" destId="{AF9E0F02-2E6B-41AB-9800-A2EDE430FE42}" srcOrd="0" destOrd="0" presId="urn:microsoft.com/office/officeart/2005/8/layout/process1"/>
    <dgm:cxn modelId="{A4E36CD4-1288-40AE-B2AE-CAC7A9F8D1C2}" type="presParOf" srcId="{B639B289-4482-4E69-AA9B-1EEDFDEEA618}" destId="{BD44BB89-18F7-48F2-98A6-DE60F5AD5988}" srcOrd="0" destOrd="0" presId="urn:microsoft.com/office/officeart/2005/8/layout/process1"/>
    <dgm:cxn modelId="{78296ED8-66E7-4FC6-B2A7-0D5673102AFF}" type="presParOf" srcId="{B639B289-4482-4E69-AA9B-1EEDFDEEA618}" destId="{AF9E0F02-2E6B-41AB-9800-A2EDE430FE42}" srcOrd="1" destOrd="0" presId="urn:microsoft.com/office/officeart/2005/8/layout/process1"/>
    <dgm:cxn modelId="{476E1597-B35D-46D4-A367-E868DCEB3D62}" type="presParOf" srcId="{AF9E0F02-2E6B-41AB-9800-A2EDE430FE42}" destId="{23D05800-D022-4F17-BE7F-0A9F3A50AE51}" srcOrd="0" destOrd="0" presId="urn:microsoft.com/office/officeart/2005/8/layout/process1"/>
    <dgm:cxn modelId="{1E421814-08B7-48D5-AE9C-B84C0215BBAE}" type="presParOf" srcId="{B639B289-4482-4E69-AA9B-1EEDFDEEA618}" destId="{600E0A81-E1B4-4B39-BDF8-233E56C0725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A9C3B-41DC-40CA-893E-8AAE8C93C957}"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n-US"/>
        </a:p>
      </dgm:t>
    </dgm:pt>
    <dgm:pt modelId="{362BB20F-B8CD-4D1E-BFAE-D73AEA36D7E3}">
      <dgm:prSet phldrT="[Text]" custT="1"/>
      <dgm:spPr>
        <a:ln>
          <a:solidFill>
            <a:schemeClr val="accent1">
              <a:lumMod val="75000"/>
            </a:schemeClr>
          </a:solidFill>
        </a:ln>
      </dgm:spPr>
      <dgm:t>
        <a:bodyPr/>
        <a:lstStyle/>
        <a:p>
          <a:r>
            <a:rPr lang="en-US" sz="1800" dirty="0" smtClean="0"/>
            <a:t>A </a:t>
          </a:r>
          <a:r>
            <a:rPr lang="en-US" sz="1800" b="1" dirty="0" smtClean="0"/>
            <a:t>RANDOM NETWORK</a:t>
          </a:r>
          <a:r>
            <a:rPr lang="en-US" sz="1800" dirty="0" smtClean="0"/>
            <a:t> IS GENERATED</a:t>
          </a:r>
          <a:endParaRPr lang="en-US" sz="1800" dirty="0"/>
        </a:p>
      </dgm:t>
    </dgm:pt>
    <dgm:pt modelId="{9F5EA34F-CE55-451B-A76F-BA0F03F70FFD}" type="parTrans" cxnId="{F4D0CEDB-65A9-4775-A879-FD9B1BCF2FA3}">
      <dgm:prSet/>
      <dgm:spPr/>
      <dgm:t>
        <a:bodyPr/>
        <a:lstStyle/>
        <a:p>
          <a:endParaRPr lang="en-US"/>
        </a:p>
      </dgm:t>
    </dgm:pt>
    <dgm:pt modelId="{D8503E48-CDA8-4EFC-A833-918B5E7315F0}" type="sibTrans" cxnId="{F4D0CEDB-65A9-4775-A879-FD9B1BCF2FA3}">
      <dgm:prSet/>
      <dgm:spPr>
        <a:ln>
          <a:solidFill>
            <a:schemeClr val="accent1">
              <a:lumMod val="75000"/>
            </a:schemeClr>
          </a:solidFill>
        </a:ln>
      </dgm:spPr>
      <dgm:t>
        <a:bodyPr/>
        <a:lstStyle/>
        <a:p>
          <a:endParaRPr lang="en-US"/>
        </a:p>
      </dgm:t>
    </dgm:pt>
    <dgm:pt modelId="{86ED49E5-8DF2-483F-842A-9AD19CAD664B}">
      <dgm:prSet phldrT="[Text]" custT="1"/>
      <dgm:spPr>
        <a:ln>
          <a:solidFill>
            <a:schemeClr val="accent1">
              <a:lumMod val="75000"/>
            </a:schemeClr>
          </a:solidFill>
        </a:ln>
      </dgm:spPr>
      <dgm:t>
        <a:bodyPr/>
        <a:lstStyle/>
        <a:p>
          <a:r>
            <a:rPr lang="en-US" sz="1600" dirty="0" smtClean="0"/>
            <a:t>THE </a:t>
          </a:r>
          <a:r>
            <a:rPr lang="en-US" sz="1600" b="1" dirty="0" smtClean="0"/>
            <a:t>RL ALGORITM OR MCMC ALGORITHM IS APPLIED </a:t>
          </a:r>
          <a:r>
            <a:rPr lang="en-US" sz="1600" dirty="0" smtClean="0"/>
            <a:t>ON RANDOM NETWORK</a:t>
          </a:r>
          <a:endParaRPr lang="en-US" sz="1600" dirty="0"/>
        </a:p>
      </dgm:t>
    </dgm:pt>
    <dgm:pt modelId="{51824CEA-8697-4463-8206-7420CC26D277}" type="parTrans" cxnId="{DAF813DA-0EE1-40BA-81B2-8D30B8267327}">
      <dgm:prSet/>
      <dgm:spPr/>
      <dgm:t>
        <a:bodyPr/>
        <a:lstStyle/>
        <a:p>
          <a:endParaRPr lang="en-US"/>
        </a:p>
      </dgm:t>
    </dgm:pt>
    <dgm:pt modelId="{6447AC9C-1490-4260-9A39-676A09A9E55D}" type="sibTrans" cxnId="{DAF813DA-0EE1-40BA-81B2-8D30B8267327}">
      <dgm:prSet/>
      <dgm:spPr>
        <a:ln>
          <a:solidFill>
            <a:schemeClr val="accent1">
              <a:lumMod val="75000"/>
            </a:schemeClr>
          </a:solidFill>
        </a:ln>
      </dgm:spPr>
      <dgm:t>
        <a:bodyPr/>
        <a:lstStyle/>
        <a:p>
          <a:endParaRPr lang="en-US"/>
        </a:p>
      </dgm:t>
    </dgm:pt>
    <dgm:pt modelId="{8AA2BBBD-D19A-4737-BE5E-2EC493F34F1F}">
      <dgm:prSet phldrT="[Text]" custT="1"/>
      <dgm:spPr>
        <a:ln>
          <a:solidFill>
            <a:schemeClr val="accent1">
              <a:lumMod val="75000"/>
            </a:schemeClr>
          </a:solidFill>
        </a:ln>
      </dgm:spPr>
      <dgm:t>
        <a:bodyPr/>
        <a:lstStyle/>
        <a:p>
          <a:r>
            <a:rPr lang="en-US" sz="1600" dirty="0" smtClean="0"/>
            <a:t>THE </a:t>
          </a:r>
          <a:r>
            <a:rPr lang="en-US" sz="1600" b="1" dirty="0" smtClean="0"/>
            <a:t>PRE-SPECIFIED BLOCKMODELING IS APPLIED </a:t>
          </a:r>
          <a:r>
            <a:rPr lang="en-US" sz="1600" dirty="0" smtClean="0"/>
            <a:t>ON BOTH NETWORKS</a:t>
          </a:r>
          <a:endParaRPr lang="en-US" sz="1600" dirty="0"/>
        </a:p>
      </dgm:t>
    </dgm:pt>
    <dgm:pt modelId="{04835BF7-7F90-41DE-B0D6-DBA57A157941}" type="parTrans" cxnId="{ACFFA7F8-45FA-486E-A4DF-1203786803F4}">
      <dgm:prSet/>
      <dgm:spPr/>
      <dgm:t>
        <a:bodyPr/>
        <a:lstStyle/>
        <a:p>
          <a:endParaRPr lang="en-US"/>
        </a:p>
      </dgm:t>
    </dgm:pt>
    <dgm:pt modelId="{635ED0F3-4832-4C06-939D-E7D43C7FF274}" type="sibTrans" cxnId="{ACFFA7F8-45FA-486E-A4DF-1203786803F4}">
      <dgm:prSet/>
      <dgm:spPr>
        <a:ln>
          <a:solidFill>
            <a:schemeClr val="accent1">
              <a:lumMod val="75000"/>
            </a:schemeClr>
          </a:solidFill>
        </a:ln>
      </dgm:spPr>
      <dgm:t>
        <a:bodyPr/>
        <a:lstStyle/>
        <a:p>
          <a:endParaRPr lang="en-US"/>
        </a:p>
      </dgm:t>
    </dgm:pt>
    <dgm:pt modelId="{057F748B-7D89-4411-BB3B-265D995F548E}">
      <dgm:prSet phldrT="[Text]" custT="1"/>
      <dgm:spPr>
        <a:ln>
          <a:solidFill>
            <a:schemeClr val="accent1">
              <a:lumMod val="75000"/>
            </a:schemeClr>
          </a:solidFill>
        </a:ln>
      </dgm:spPr>
      <dgm:t>
        <a:bodyPr/>
        <a:lstStyle/>
        <a:p>
          <a:r>
            <a:rPr lang="en-US" sz="1600" dirty="0" smtClean="0"/>
            <a:t>THE </a:t>
          </a:r>
          <a:r>
            <a:rPr lang="en-US" sz="1600" b="1" dirty="0" smtClean="0"/>
            <a:t>VALUE OF A CRITERION FUNCTION </a:t>
          </a:r>
          <a:r>
            <a:rPr lang="en-US" sz="1600" dirty="0" smtClean="0"/>
            <a:t>IS CALCULATED FOR BOTH NETWORKS</a:t>
          </a:r>
          <a:endParaRPr lang="en-US" sz="1600" dirty="0"/>
        </a:p>
      </dgm:t>
    </dgm:pt>
    <dgm:pt modelId="{57BF508D-7790-49EE-857E-93A5224A967E}" type="parTrans" cxnId="{114AAFC7-BEBC-4F13-8E07-2BC301C8C710}">
      <dgm:prSet/>
      <dgm:spPr/>
      <dgm:t>
        <a:bodyPr/>
        <a:lstStyle/>
        <a:p>
          <a:endParaRPr lang="en-US"/>
        </a:p>
      </dgm:t>
    </dgm:pt>
    <dgm:pt modelId="{BDB9438B-731F-40F4-8516-806ED8A92D3F}" type="sibTrans" cxnId="{114AAFC7-BEBC-4F13-8E07-2BC301C8C710}">
      <dgm:prSet/>
      <dgm:spPr/>
      <dgm:t>
        <a:bodyPr/>
        <a:lstStyle/>
        <a:p>
          <a:endParaRPr lang="en-US"/>
        </a:p>
      </dgm:t>
    </dgm:pt>
    <dgm:pt modelId="{CC5C77D1-825D-4823-9703-4CBA0A28FFA9}" type="pres">
      <dgm:prSet presAssocID="{99BA9C3B-41DC-40CA-893E-8AAE8C93C957}" presName="diagram" presStyleCnt="0">
        <dgm:presLayoutVars>
          <dgm:dir/>
          <dgm:resizeHandles val="exact"/>
        </dgm:presLayoutVars>
      </dgm:prSet>
      <dgm:spPr/>
      <dgm:t>
        <a:bodyPr/>
        <a:lstStyle/>
        <a:p>
          <a:endParaRPr lang="en-US"/>
        </a:p>
      </dgm:t>
    </dgm:pt>
    <dgm:pt modelId="{2EA73D41-459B-4F88-A0A9-ED456FE37EEA}" type="pres">
      <dgm:prSet presAssocID="{362BB20F-B8CD-4D1E-BFAE-D73AEA36D7E3}" presName="node" presStyleLbl="node1" presStyleIdx="0" presStyleCnt="4" custScaleX="101743" custScaleY="204854" custLinFactNeighborX="2011" custLinFactNeighborY="-97593">
        <dgm:presLayoutVars>
          <dgm:bulletEnabled val="1"/>
        </dgm:presLayoutVars>
      </dgm:prSet>
      <dgm:spPr/>
      <dgm:t>
        <a:bodyPr/>
        <a:lstStyle/>
        <a:p>
          <a:endParaRPr lang="en-US"/>
        </a:p>
      </dgm:t>
    </dgm:pt>
    <dgm:pt modelId="{A4C1796A-B777-468D-AAE9-D64407F51B93}" type="pres">
      <dgm:prSet presAssocID="{D8503E48-CDA8-4EFC-A833-918B5E7315F0}" presName="sibTrans" presStyleLbl="sibTrans2D1" presStyleIdx="0" presStyleCnt="3"/>
      <dgm:spPr/>
      <dgm:t>
        <a:bodyPr/>
        <a:lstStyle/>
        <a:p>
          <a:endParaRPr lang="en-US"/>
        </a:p>
      </dgm:t>
    </dgm:pt>
    <dgm:pt modelId="{0D033BF1-D230-4657-A86F-E308362E7AB1}" type="pres">
      <dgm:prSet presAssocID="{D8503E48-CDA8-4EFC-A833-918B5E7315F0}" presName="connectorText" presStyleLbl="sibTrans2D1" presStyleIdx="0" presStyleCnt="3"/>
      <dgm:spPr/>
      <dgm:t>
        <a:bodyPr/>
        <a:lstStyle/>
        <a:p>
          <a:endParaRPr lang="en-US"/>
        </a:p>
      </dgm:t>
    </dgm:pt>
    <dgm:pt modelId="{0837F409-F441-4D47-848C-2974FA926F90}" type="pres">
      <dgm:prSet presAssocID="{86ED49E5-8DF2-483F-842A-9AD19CAD664B}" presName="node" presStyleLbl="node1" presStyleIdx="1" presStyleCnt="4" custScaleX="115039" custScaleY="204854" custLinFactNeighborX="-5388" custLinFactNeighborY="-98259">
        <dgm:presLayoutVars>
          <dgm:bulletEnabled val="1"/>
        </dgm:presLayoutVars>
      </dgm:prSet>
      <dgm:spPr/>
      <dgm:t>
        <a:bodyPr/>
        <a:lstStyle/>
        <a:p>
          <a:endParaRPr lang="en-US"/>
        </a:p>
      </dgm:t>
    </dgm:pt>
    <dgm:pt modelId="{E3BA7AD4-A575-4ACC-AD71-8895F8ABA258}" type="pres">
      <dgm:prSet presAssocID="{6447AC9C-1490-4260-9A39-676A09A9E55D}" presName="sibTrans" presStyleLbl="sibTrans2D1" presStyleIdx="1" presStyleCnt="3"/>
      <dgm:spPr/>
      <dgm:t>
        <a:bodyPr/>
        <a:lstStyle/>
        <a:p>
          <a:endParaRPr lang="en-US"/>
        </a:p>
      </dgm:t>
    </dgm:pt>
    <dgm:pt modelId="{0642DB64-93C5-438A-9CEB-CD9E417C642D}" type="pres">
      <dgm:prSet presAssocID="{6447AC9C-1490-4260-9A39-676A09A9E55D}" presName="connectorText" presStyleLbl="sibTrans2D1" presStyleIdx="1" presStyleCnt="3"/>
      <dgm:spPr/>
      <dgm:t>
        <a:bodyPr/>
        <a:lstStyle/>
        <a:p>
          <a:endParaRPr lang="en-US"/>
        </a:p>
      </dgm:t>
    </dgm:pt>
    <dgm:pt modelId="{25F071AF-4C0B-4B29-9730-25C0D5763C71}" type="pres">
      <dgm:prSet presAssocID="{8AA2BBBD-D19A-4737-BE5E-2EC493F34F1F}" presName="node" presStyleLbl="node1" presStyleIdx="2" presStyleCnt="4" custScaleX="103552" custScaleY="204854" custLinFactNeighborX="-4458" custLinFactNeighborY="-96283">
        <dgm:presLayoutVars>
          <dgm:bulletEnabled val="1"/>
        </dgm:presLayoutVars>
      </dgm:prSet>
      <dgm:spPr/>
      <dgm:t>
        <a:bodyPr/>
        <a:lstStyle/>
        <a:p>
          <a:endParaRPr lang="en-US"/>
        </a:p>
      </dgm:t>
    </dgm:pt>
    <dgm:pt modelId="{8899A508-3CF0-4E4A-BBCA-558EF24DA8E6}" type="pres">
      <dgm:prSet presAssocID="{635ED0F3-4832-4C06-939D-E7D43C7FF274}" presName="sibTrans" presStyleLbl="sibTrans2D1" presStyleIdx="2" presStyleCnt="3"/>
      <dgm:spPr/>
      <dgm:t>
        <a:bodyPr/>
        <a:lstStyle/>
        <a:p>
          <a:endParaRPr lang="en-US"/>
        </a:p>
      </dgm:t>
    </dgm:pt>
    <dgm:pt modelId="{BFED416E-5A47-47F1-8BBF-698BE0C4A734}" type="pres">
      <dgm:prSet presAssocID="{635ED0F3-4832-4C06-939D-E7D43C7FF274}" presName="connectorText" presStyleLbl="sibTrans2D1" presStyleIdx="2" presStyleCnt="3"/>
      <dgm:spPr/>
      <dgm:t>
        <a:bodyPr/>
        <a:lstStyle/>
        <a:p>
          <a:endParaRPr lang="en-US"/>
        </a:p>
      </dgm:t>
    </dgm:pt>
    <dgm:pt modelId="{5A6EC8D0-1DF1-4E3F-858B-5A8706DE8267}" type="pres">
      <dgm:prSet presAssocID="{057F748B-7D89-4411-BB3B-265D995F548E}" presName="node" presStyleLbl="node1" presStyleIdx="3" presStyleCnt="4" custScaleX="107199" custScaleY="204854" custLinFactX="3649" custLinFactY="-100000" custLinFactNeighborX="100000" custLinFactNeighborY="-105550">
        <dgm:presLayoutVars>
          <dgm:bulletEnabled val="1"/>
        </dgm:presLayoutVars>
      </dgm:prSet>
      <dgm:spPr/>
      <dgm:t>
        <a:bodyPr/>
        <a:lstStyle/>
        <a:p>
          <a:endParaRPr lang="en-US"/>
        </a:p>
      </dgm:t>
    </dgm:pt>
  </dgm:ptLst>
  <dgm:cxnLst>
    <dgm:cxn modelId="{27A5F7C3-74A8-4961-B814-2600456AA0C7}" type="presOf" srcId="{D8503E48-CDA8-4EFC-A833-918B5E7315F0}" destId="{0D033BF1-D230-4657-A86F-E308362E7AB1}" srcOrd="1" destOrd="0" presId="urn:microsoft.com/office/officeart/2005/8/layout/process5"/>
    <dgm:cxn modelId="{114AAFC7-BEBC-4F13-8E07-2BC301C8C710}" srcId="{99BA9C3B-41DC-40CA-893E-8AAE8C93C957}" destId="{057F748B-7D89-4411-BB3B-265D995F548E}" srcOrd="3" destOrd="0" parTransId="{57BF508D-7790-49EE-857E-93A5224A967E}" sibTransId="{BDB9438B-731F-40F4-8516-806ED8A92D3F}"/>
    <dgm:cxn modelId="{D0FDBB33-3495-4C4D-A065-857365D3A148}" type="presOf" srcId="{635ED0F3-4832-4C06-939D-E7D43C7FF274}" destId="{8899A508-3CF0-4E4A-BBCA-558EF24DA8E6}" srcOrd="0" destOrd="0" presId="urn:microsoft.com/office/officeart/2005/8/layout/process5"/>
    <dgm:cxn modelId="{5A9F0CFC-83A6-4215-BDAA-1D9A974785EB}" type="presOf" srcId="{635ED0F3-4832-4C06-939D-E7D43C7FF274}" destId="{BFED416E-5A47-47F1-8BBF-698BE0C4A734}" srcOrd="1" destOrd="0" presId="urn:microsoft.com/office/officeart/2005/8/layout/process5"/>
    <dgm:cxn modelId="{E727A43C-5B01-44DF-8E9F-FCF3213B01C5}" type="presOf" srcId="{8AA2BBBD-D19A-4737-BE5E-2EC493F34F1F}" destId="{25F071AF-4C0B-4B29-9730-25C0D5763C71}" srcOrd="0" destOrd="0" presId="urn:microsoft.com/office/officeart/2005/8/layout/process5"/>
    <dgm:cxn modelId="{F4D0CEDB-65A9-4775-A879-FD9B1BCF2FA3}" srcId="{99BA9C3B-41DC-40CA-893E-8AAE8C93C957}" destId="{362BB20F-B8CD-4D1E-BFAE-D73AEA36D7E3}" srcOrd="0" destOrd="0" parTransId="{9F5EA34F-CE55-451B-A76F-BA0F03F70FFD}" sibTransId="{D8503E48-CDA8-4EFC-A833-918B5E7315F0}"/>
    <dgm:cxn modelId="{14BD994B-58DF-486B-93ED-A90BE67D6DD2}" type="presOf" srcId="{362BB20F-B8CD-4D1E-BFAE-D73AEA36D7E3}" destId="{2EA73D41-459B-4F88-A0A9-ED456FE37EEA}" srcOrd="0" destOrd="0" presId="urn:microsoft.com/office/officeart/2005/8/layout/process5"/>
    <dgm:cxn modelId="{1B194A49-0B8E-4F1D-84B1-DE64C1C1E2AC}" type="presOf" srcId="{6447AC9C-1490-4260-9A39-676A09A9E55D}" destId="{E3BA7AD4-A575-4ACC-AD71-8895F8ABA258}" srcOrd="0" destOrd="0" presId="urn:microsoft.com/office/officeart/2005/8/layout/process5"/>
    <dgm:cxn modelId="{28006F0B-CA54-43FC-9F17-48B7D05FDAC1}" type="presOf" srcId="{99BA9C3B-41DC-40CA-893E-8AAE8C93C957}" destId="{CC5C77D1-825D-4823-9703-4CBA0A28FFA9}" srcOrd="0" destOrd="0" presId="urn:microsoft.com/office/officeart/2005/8/layout/process5"/>
    <dgm:cxn modelId="{DAF813DA-0EE1-40BA-81B2-8D30B8267327}" srcId="{99BA9C3B-41DC-40CA-893E-8AAE8C93C957}" destId="{86ED49E5-8DF2-483F-842A-9AD19CAD664B}" srcOrd="1" destOrd="0" parTransId="{51824CEA-8697-4463-8206-7420CC26D277}" sibTransId="{6447AC9C-1490-4260-9A39-676A09A9E55D}"/>
    <dgm:cxn modelId="{ACFFA7F8-45FA-486E-A4DF-1203786803F4}" srcId="{99BA9C3B-41DC-40CA-893E-8AAE8C93C957}" destId="{8AA2BBBD-D19A-4737-BE5E-2EC493F34F1F}" srcOrd="2" destOrd="0" parTransId="{04835BF7-7F90-41DE-B0D6-DBA57A157941}" sibTransId="{635ED0F3-4832-4C06-939D-E7D43C7FF274}"/>
    <dgm:cxn modelId="{8DB90E11-E843-4580-8D60-930A80FF06EE}" type="presOf" srcId="{057F748B-7D89-4411-BB3B-265D995F548E}" destId="{5A6EC8D0-1DF1-4E3F-858B-5A8706DE8267}" srcOrd="0" destOrd="0" presId="urn:microsoft.com/office/officeart/2005/8/layout/process5"/>
    <dgm:cxn modelId="{48ACE4CC-C435-44CA-ACCB-CD83087AE796}" type="presOf" srcId="{6447AC9C-1490-4260-9A39-676A09A9E55D}" destId="{0642DB64-93C5-438A-9CEB-CD9E417C642D}" srcOrd="1" destOrd="0" presId="urn:microsoft.com/office/officeart/2005/8/layout/process5"/>
    <dgm:cxn modelId="{17699E71-3946-49FE-9D25-79DF738FD5B9}" type="presOf" srcId="{D8503E48-CDA8-4EFC-A833-918B5E7315F0}" destId="{A4C1796A-B777-468D-AAE9-D64407F51B93}" srcOrd="0" destOrd="0" presId="urn:microsoft.com/office/officeart/2005/8/layout/process5"/>
    <dgm:cxn modelId="{C1998C85-9D01-4311-8BB9-71864F8ACEA1}" type="presOf" srcId="{86ED49E5-8DF2-483F-842A-9AD19CAD664B}" destId="{0837F409-F441-4D47-848C-2974FA926F90}" srcOrd="0" destOrd="0" presId="urn:microsoft.com/office/officeart/2005/8/layout/process5"/>
    <dgm:cxn modelId="{B9758049-830B-4CDC-8F08-5C145E28D24B}" type="presParOf" srcId="{CC5C77D1-825D-4823-9703-4CBA0A28FFA9}" destId="{2EA73D41-459B-4F88-A0A9-ED456FE37EEA}" srcOrd="0" destOrd="0" presId="urn:microsoft.com/office/officeart/2005/8/layout/process5"/>
    <dgm:cxn modelId="{FC652934-AE62-4F22-B498-2FAAF03410DA}" type="presParOf" srcId="{CC5C77D1-825D-4823-9703-4CBA0A28FFA9}" destId="{A4C1796A-B777-468D-AAE9-D64407F51B93}" srcOrd="1" destOrd="0" presId="urn:microsoft.com/office/officeart/2005/8/layout/process5"/>
    <dgm:cxn modelId="{26A393D2-24DF-4FD3-8E4D-D25EAFDCD10D}" type="presParOf" srcId="{A4C1796A-B777-468D-AAE9-D64407F51B93}" destId="{0D033BF1-D230-4657-A86F-E308362E7AB1}" srcOrd="0" destOrd="0" presId="urn:microsoft.com/office/officeart/2005/8/layout/process5"/>
    <dgm:cxn modelId="{0972B6BB-B9CD-4E28-9061-85A6C89DE425}" type="presParOf" srcId="{CC5C77D1-825D-4823-9703-4CBA0A28FFA9}" destId="{0837F409-F441-4D47-848C-2974FA926F90}" srcOrd="2" destOrd="0" presId="urn:microsoft.com/office/officeart/2005/8/layout/process5"/>
    <dgm:cxn modelId="{423B20E7-B730-497B-84D4-81125C652646}" type="presParOf" srcId="{CC5C77D1-825D-4823-9703-4CBA0A28FFA9}" destId="{E3BA7AD4-A575-4ACC-AD71-8895F8ABA258}" srcOrd="3" destOrd="0" presId="urn:microsoft.com/office/officeart/2005/8/layout/process5"/>
    <dgm:cxn modelId="{65A80781-9271-4A25-9D94-4A8E717B71F4}" type="presParOf" srcId="{E3BA7AD4-A575-4ACC-AD71-8895F8ABA258}" destId="{0642DB64-93C5-438A-9CEB-CD9E417C642D}" srcOrd="0" destOrd="0" presId="urn:microsoft.com/office/officeart/2005/8/layout/process5"/>
    <dgm:cxn modelId="{F7FD94BD-A3DA-4C98-9AC2-1401029C71DE}" type="presParOf" srcId="{CC5C77D1-825D-4823-9703-4CBA0A28FFA9}" destId="{25F071AF-4C0B-4B29-9730-25C0D5763C71}" srcOrd="4" destOrd="0" presId="urn:microsoft.com/office/officeart/2005/8/layout/process5"/>
    <dgm:cxn modelId="{9D5D49F5-70C7-47B2-8D4F-B67C9FDD5D32}" type="presParOf" srcId="{CC5C77D1-825D-4823-9703-4CBA0A28FFA9}" destId="{8899A508-3CF0-4E4A-BBCA-558EF24DA8E6}" srcOrd="5" destOrd="0" presId="urn:microsoft.com/office/officeart/2005/8/layout/process5"/>
    <dgm:cxn modelId="{DA86DD51-42BB-4F33-83EB-11A826D063E6}" type="presParOf" srcId="{8899A508-3CF0-4E4A-BBCA-558EF24DA8E6}" destId="{BFED416E-5A47-47F1-8BBF-698BE0C4A734}" srcOrd="0" destOrd="0" presId="urn:microsoft.com/office/officeart/2005/8/layout/process5"/>
    <dgm:cxn modelId="{F32919E4-FE98-443A-900A-7EAA537ECB1D}" type="presParOf" srcId="{CC5C77D1-825D-4823-9703-4CBA0A28FFA9}" destId="{5A6EC8D0-1DF1-4E3F-858B-5A8706DE826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4BB89-18F7-48F2-98A6-DE60F5AD5988}">
      <dsp:nvSpPr>
        <dsp:cNvPr id="0" name=""/>
        <dsp:cNvSpPr/>
      </dsp:nvSpPr>
      <dsp:spPr>
        <a:xfrm>
          <a:off x="1805" y="293767"/>
          <a:ext cx="3189237" cy="2050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how to generate networks with a given global structure, based on different types of triads</a:t>
          </a:r>
          <a:endParaRPr lang="en-US" sz="2300" kern="1200" dirty="0"/>
        </a:p>
      </dsp:txBody>
      <dsp:txXfrm>
        <a:off x="61852" y="353814"/>
        <a:ext cx="3069143" cy="1930061"/>
      </dsp:txXfrm>
    </dsp:sp>
    <dsp:sp modelId="{AF9E0F02-2E6B-41AB-9800-A2EDE430FE42}">
      <dsp:nvSpPr>
        <dsp:cNvPr id="0" name=""/>
        <dsp:cNvSpPr/>
      </dsp:nvSpPr>
      <dsp:spPr>
        <a:xfrm>
          <a:off x="3468779" y="974453"/>
          <a:ext cx="588799" cy="6887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468779" y="1112210"/>
        <a:ext cx="412159" cy="413270"/>
      </dsp:txXfrm>
    </dsp:sp>
    <dsp:sp modelId="{600E0A81-E1B4-4B39-BDF8-233E56C07259}">
      <dsp:nvSpPr>
        <dsp:cNvPr id="0" name=""/>
        <dsp:cNvSpPr/>
      </dsp:nvSpPr>
      <dsp:spPr>
        <a:xfrm>
          <a:off x="4301986" y="293767"/>
          <a:ext cx="3240008" cy="2050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to understand the factors that drive the network to a certain global structure</a:t>
          </a:r>
          <a:endParaRPr lang="en-US" sz="2300" kern="1200" dirty="0"/>
        </a:p>
      </dsp:txBody>
      <dsp:txXfrm>
        <a:off x="4362033" y="353814"/>
        <a:ext cx="3119914" cy="1930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73D41-459B-4F88-A0A9-ED456FE37EEA}">
      <dsp:nvSpPr>
        <dsp:cNvPr id="0" name=""/>
        <dsp:cNvSpPr/>
      </dsp:nvSpPr>
      <dsp:spPr>
        <a:xfrm>
          <a:off x="29893" y="0"/>
          <a:ext cx="1489985" cy="1800002"/>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 </a:t>
          </a:r>
          <a:r>
            <a:rPr lang="en-US" sz="1800" b="1" kern="1200" dirty="0" smtClean="0"/>
            <a:t>RANDOM NETWORK</a:t>
          </a:r>
          <a:r>
            <a:rPr lang="en-US" sz="1800" kern="1200" dirty="0" smtClean="0"/>
            <a:t> IS GENERATED</a:t>
          </a:r>
          <a:endParaRPr lang="en-US" sz="1800" kern="1200" dirty="0"/>
        </a:p>
      </dsp:txBody>
      <dsp:txXfrm>
        <a:off x="73533" y="43640"/>
        <a:ext cx="1402705" cy="1712722"/>
      </dsp:txXfrm>
    </dsp:sp>
    <dsp:sp modelId="{A4C1796A-B777-468D-AAE9-D64407F51B93}">
      <dsp:nvSpPr>
        <dsp:cNvPr id="0" name=""/>
        <dsp:cNvSpPr/>
      </dsp:nvSpPr>
      <dsp:spPr>
        <a:xfrm>
          <a:off x="1624913" y="718408"/>
          <a:ext cx="253037" cy="363186"/>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solidFill>
            <a:schemeClr val="accent1">
              <a:lumMod val="75000"/>
            </a:schemeClr>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24913" y="791045"/>
        <a:ext cx="177126" cy="217912"/>
      </dsp:txXfrm>
    </dsp:sp>
    <dsp:sp modelId="{0837F409-F441-4D47-848C-2974FA926F90}">
      <dsp:nvSpPr>
        <dsp:cNvPr id="0" name=""/>
        <dsp:cNvSpPr/>
      </dsp:nvSpPr>
      <dsp:spPr>
        <a:xfrm>
          <a:off x="1997307" y="0"/>
          <a:ext cx="1684699" cy="1800002"/>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t>
          </a:r>
          <a:r>
            <a:rPr lang="en-US" sz="1600" b="1" kern="1200" dirty="0" smtClean="0"/>
            <a:t>RL ALGORITM OR MCMC ALGORITHM IS APPLIED </a:t>
          </a:r>
          <a:r>
            <a:rPr lang="en-US" sz="1600" kern="1200" dirty="0" smtClean="0"/>
            <a:t>ON RANDOM NETWORK</a:t>
          </a:r>
          <a:endParaRPr lang="en-US" sz="1600" kern="1200" dirty="0"/>
        </a:p>
      </dsp:txBody>
      <dsp:txXfrm>
        <a:off x="2046650" y="49343"/>
        <a:ext cx="1586013" cy="1701316"/>
      </dsp:txXfrm>
    </dsp:sp>
    <dsp:sp modelId="{E3BA7AD4-A575-4ACC-AD71-8895F8ABA258}">
      <dsp:nvSpPr>
        <dsp:cNvPr id="0" name=""/>
        <dsp:cNvSpPr/>
      </dsp:nvSpPr>
      <dsp:spPr>
        <a:xfrm>
          <a:off x="3813876" y="718408"/>
          <a:ext cx="317683" cy="363186"/>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solidFill>
            <a:schemeClr val="accent1">
              <a:lumMod val="75000"/>
            </a:schemeClr>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813876" y="791045"/>
        <a:ext cx="222378" cy="217912"/>
      </dsp:txXfrm>
    </dsp:sp>
    <dsp:sp modelId="{25F071AF-4C0B-4B29-9730-25C0D5763C71}">
      <dsp:nvSpPr>
        <dsp:cNvPr id="0" name=""/>
        <dsp:cNvSpPr/>
      </dsp:nvSpPr>
      <dsp:spPr>
        <a:xfrm>
          <a:off x="4281411" y="0"/>
          <a:ext cx="1516477" cy="1800002"/>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t>
          </a:r>
          <a:r>
            <a:rPr lang="en-US" sz="1600" b="1" kern="1200" dirty="0" smtClean="0"/>
            <a:t>PRE-SPECIFIED BLOCKMODELING IS APPLIED </a:t>
          </a:r>
          <a:r>
            <a:rPr lang="en-US" sz="1600" kern="1200" dirty="0" smtClean="0"/>
            <a:t>ON BOTH NETWORKS</a:t>
          </a:r>
          <a:endParaRPr lang="en-US" sz="1600" kern="1200" dirty="0"/>
        </a:p>
      </dsp:txBody>
      <dsp:txXfrm>
        <a:off x="4325827" y="44416"/>
        <a:ext cx="1427645" cy="1711170"/>
      </dsp:txXfrm>
    </dsp:sp>
    <dsp:sp modelId="{8899A508-3CF0-4E4A-BBCA-558EF24DA8E6}">
      <dsp:nvSpPr>
        <dsp:cNvPr id="0" name=""/>
        <dsp:cNvSpPr/>
      </dsp:nvSpPr>
      <dsp:spPr>
        <a:xfrm>
          <a:off x="5941221" y="718408"/>
          <a:ext cx="345301" cy="363186"/>
        </a:xfrm>
        <a:prstGeom prst="rightArrow">
          <a:avLst>
            <a:gd name="adj1" fmla="val 60000"/>
            <a:gd name="adj2" fmla="val 50000"/>
          </a:avLst>
        </a:prstGeom>
        <a:gradFill rotWithShape="0">
          <a:gsLst>
            <a:gs pos="0">
              <a:schemeClr val="accent1">
                <a:tint val="60000"/>
                <a:hueOff val="0"/>
                <a:satOff val="0"/>
                <a:lumOff val="0"/>
                <a:alphaOff val="0"/>
                <a:tint val="65000"/>
                <a:shade val="92000"/>
                <a:satMod val="130000"/>
              </a:schemeClr>
            </a:gs>
            <a:gs pos="45000">
              <a:schemeClr val="accent1">
                <a:tint val="60000"/>
                <a:hueOff val="0"/>
                <a:satOff val="0"/>
                <a:lumOff val="0"/>
                <a:alphaOff val="0"/>
                <a:tint val="60000"/>
                <a:shade val="99000"/>
                <a:satMod val="120000"/>
              </a:schemeClr>
            </a:gs>
            <a:gs pos="100000">
              <a:schemeClr val="accent1">
                <a:tint val="60000"/>
                <a:hueOff val="0"/>
                <a:satOff val="0"/>
                <a:lumOff val="0"/>
                <a:alphaOff val="0"/>
                <a:tint val="55000"/>
                <a:satMod val="140000"/>
              </a:schemeClr>
            </a:gs>
          </a:gsLst>
          <a:path path="circle">
            <a:fillToRect l="100000" t="100000" r="100000" b="100000"/>
          </a:path>
        </a:gradFill>
        <a:ln>
          <a:solidFill>
            <a:schemeClr val="accent1">
              <a:lumMod val="75000"/>
            </a:schemeClr>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941221" y="791045"/>
        <a:ext cx="241711" cy="217912"/>
      </dsp:txXfrm>
    </dsp:sp>
    <dsp:sp modelId="{5A6EC8D0-1DF1-4E3F-858B-5A8706DE8267}">
      <dsp:nvSpPr>
        <dsp:cNvPr id="0" name=""/>
        <dsp:cNvSpPr/>
      </dsp:nvSpPr>
      <dsp:spPr>
        <a:xfrm>
          <a:off x="6449401" y="0"/>
          <a:ext cx="1569886" cy="1800002"/>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t>
          </a:r>
          <a:r>
            <a:rPr lang="en-US" sz="1600" b="1" kern="1200" dirty="0" smtClean="0"/>
            <a:t>VALUE OF A CRITERION FUNCTION </a:t>
          </a:r>
          <a:r>
            <a:rPr lang="en-US" sz="1600" kern="1200" dirty="0" smtClean="0"/>
            <a:t>IS CALCULATED FOR BOTH NETWORKS</a:t>
          </a:r>
          <a:endParaRPr lang="en-US" sz="1600" kern="1200" dirty="0"/>
        </a:p>
      </dsp:txBody>
      <dsp:txXfrm>
        <a:off x="6495381" y="45980"/>
        <a:ext cx="1477926" cy="17080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9FB6EFF-1980-46FA-9D7D-FC71B21D3EF8}" type="datetimeFigureOut">
              <a:rPr lang="en-US" smtClean="0"/>
              <a:t>5/24/2017</a:t>
            </a:fld>
            <a:endParaRPr lang="en-US"/>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8719B80-BCA1-4279-B5B5-60AD21C5B743}" type="slidenum">
              <a:rPr lang="en-US" smtClean="0"/>
              <a:t>‹#›</a:t>
            </a:fld>
            <a:endParaRPr lang="en-US"/>
          </a:p>
        </p:txBody>
      </p:sp>
    </p:spTree>
    <p:extLst>
      <p:ext uri="{BB962C8B-B14F-4D97-AF65-F5344CB8AC3E}">
        <p14:creationId xmlns:p14="http://schemas.microsoft.com/office/powerpoint/2010/main" val="82577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03F5EB9-7B36-49D0-8A2F-597EA820028A}" type="datetimeFigureOut">
              <a:rPr lang="en-US" smtClean="0"/>
              <a:t>5/24/2017</a:t>
            </a:fld>
            <a:endParaRPr lang="en-US"/>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E94CC99-6F53-4FCC-8ED4-88D0F4368EC6}" type="slidenum">
              <a:rPr lang="en-US" smtClean="0"/>
              <a:t>‹#›</a:t>
            </a:fld>
            <a:endParaRPr lang="en-US"/>
          </a:p>
        </p:txBody>
      </p:sp>
    </p:spTree>
    <p:extLst>
      <p:ext uri="{BB962C8B-B14F-4D97-AF65-F5344CB8AC3E}">
        <p14:creationId xmlns:p14="http://schemas.microsoft.com/office/powerpoint/2010/main" val="182670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Good morning! My names is Marjan Cugmas and I am from the Faculty of Social Sciences, University of Ljubljana. In this talk I will present some results on generating the networks with a given global structure using local substructures. The work was done together with professor Anuška Ferligoj and professor Aleš Žiberna.</a:t>
            </a:r>
          </a:p>
        </p:txBody>
      </p:sp>
      <p:sp>
        <p:nvSpPr>
          <p:cNvPr id="4" name="Slide Number Placeholder 3"/>
          <p:cNvSpPr>
            <a:spLocks noGrp="1"/>
          </p:cNvSpPr>
          <p:nvPr>
            <p:ph type="sldNum" sz="quarter" idx="10"/>
          </p:nvPr>
        </p:nvSpPr>
        <p:spPr/>
        <p:txBody>
          <a:bodyPr/>
          <a:lstStyle/>
          <a:p>
            <a:fld id="{1E94CC99-6F53-4FCC-8ED4-88D0F4368EC6}" type="slidenum">
              <a:rPr lang="en-US" smtClean="0"/>
              <a:t>1</a:t>
            </a:fld>
            <a:endParaRPr lang="en-US"/>
          </a:p>
        </p:txBody>
      </p:sp>
    </p:spTree>
    <p:extLst>
      <p:ext uri="{BB962C8B-B14F-4D97-AF65-F5344CB8AC3E}">
        <p14:creationId xmlns:p14="http://schemas.microsoft.com/office/powerpoint/2010/main" val="362800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u="none" dirty="0" smtClean="0"/>
              <a:t>MCMC</a:t>
            </a:r>
            <a:r>
              <a:rPr lang="en-US" u="none" strike="noStrike" dirty="0" smtClean="0"/>
              <a:t> algorithm is based</a:t>
            </a:r>
            <a:r>
              <a:rPr lang="en-US" u="none" strike="noStrike" baseline="0" dirty="0" smtClean="0"/>
              <a:t> on an Exponential Random Graph Model which </a:t>
            </a:r>
            <a:r>
              <a:rPr lang="en-US" u="none" baseline="0" dirty="0" smtClean="0"/>
              <a:t>enables </a:t>
            </a:r>
            <a:r>
              <a:rPr lang="en-US" baseline="0" dirty="0" smtClean="0"/>
              <a:t>to calculate the probability for establishing or dissolving a certain link. Once the model is stated, the iterative algorithm is applied on a random network. At each step, the randomly selected link or non-link is established or dissolved with a certain probability according to the parameters’ values. The algorithm stops when the convergence is reached.</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10</a:t>
            </a:fld>
            <a:endParaRPr lang="en-US"/>
          </a:p>
        </p:txBody>
      </p:sp>
    </p:spTree>
    <p:extLst>
      <p:ext uri="{BB962C8B-B14F-4D97-AF65-F5344CB8AC3E}">
        <p14:creationId xmlns:p14="http://schemas.microsoft.com/office/powerpoint/2010/main" val="335897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two main disadvantages can be highlighted.  </a:t>
            </a:r>
          </a:p>
          <a:p>
            <a:endParaRPr lang="en-US" baseline="0" dirty="0" smtClean="0"/>
          </a:p>
          <a:p>
            <a:r>
              <a:rPr lang="en-US" baseline="0" dirty="0" smtClean="0"/>
              <a:t>The first is that one have to estimate the model’s parameters which can be challenging and rather unpractical in some cases. In this study, all the parameters’ values are set arbitrary. If a certain type of triads is forbidden, then their parameter value is set to -2, otherwise to +2. The density is considered as fixed although this is not very realistic in the case of many social networks since the density is usually affected by some social network mechanisms.</a:t>
            </a:r>
          </a:p>
          <a:p>
            <a:endParaRPr lang="en-US" baseline="0" dirty="0" smtClean="0"/>
          </a:p>
          <a:p>
            <a:r>
              <a:rPr lang="en-US" baseline="0" dirty="0" smtClean="0"/>
              <a:t>Another common problem which can occur when using ERGM models is the </a:t>
            </a:r>
            <a:r>
              <a:rPr lang="en-US" baseline="0" dirty="0" err="1" smtClean="0"/>
              <a:t>degenerativity</a:t>
            </a:r>
            <a:r>
              <a:rPr lang="en-US" baseline="0" dirty="0" smtClean="0"/>
              <a:t> which is reflected through generated networks which are almost empty or almost full. This can be avoided by carefully selected terms. </a:t>
            </a:r>
          </a:p>
        </p:txBody>
      </p:sp>
      <p:sp>
        <p:nvSpPr>
          <p:cNvPr id="4" name="Slide Number Placeholder 3"/>
          <p:cNvSpPr>
            <a:spLocks noGrp="1"/>
          </p:cNvSpPr>
          <p:nvPr>
            <p:ph type="sldNum" sz="quarter" idx="10"/>
          </p:nvPr>
        </p:nvSpPr>
        <p:spPr/>
        <p:txBody>
          <a:bodyPr/>
          <a:lstStyle/>
          <a:p>
            <a:fld id="{1E94CC99-6F53-4FCC-8ED4-88D0F4368EC6}" type="slidenum">
              <a:rPr lang="en-US" smtClean="0"/>
              <a:t>11</a:t>
            </a:fld>
            <a:endParaRPr lang="en-US"/>
          </a:p>
        </p:txBody>
      </p:sp>
    </p:spTree>
    <p:extLst>
      <p:ext uri="{BB962C8B-B14F-4D97-AF65-F5344CB8AC3E}">
        <p14:creationId xmlns:p14="http://schemas.microsoft.com/office/powerpoint/2010/main" val="165265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see </a:t>
            </a:r>
            <a:r>
              <a:rPr lang="en-US" baseline="0" dirty="0" smtClean="0"/>
              <a:t>on this slide is the whole simulation design. As such it was applied for each studied blockmodel type and the whole procedure were repeated 50 times.</a:t>
            </a:r>
          </a:p>
          <a:p>
            <a:endParaRPr lang="en-US" baseline="0" dirty="0" smtClean="0"/>
          </a:p>
          <a:p>
            <a:r>
              <a:rPr lang="en-US" baseline="0" dirty="0" smtClean="0"/>
              <a:t>The procedure is as follows: first, we generate a random network. Then, the RL algorithm and the MCMC algorithm are applied on this random network. Here, all possible types of triads are considered in the first setting and only the subsets of forbidden types of triads are considered in the second setting. </a:t>
            </a:r>
          </a:p>
          <a:p>
            <a:endParaRPr lang="en-US" baseline="0" dirty="0" smtClean="0"/>
          </a:p>
          <a:p>
            <a:r>
              <a:rPr lang="en-US" baseline="0" dirty="0" smtClean="0"/>
              <a:t>On both, the initial random network and the model generated network the pre-specified blockmodeling was applied and the value of the criterion function was calculated. The criterion function is defined as the difference between the expected ideal structure and the empirical blockmodel structure. Lower values are desired.</a:t>
            </a:r>
          </a:p>
          <a:p>
            <a:endParaRPr lang="en-US" baseline="0" dirty="0" smtClean="0"/>
          </a:p>
          <a:p>
            <a:r>
              <a:rPr lang="en-US" baseline="0" dirty="0" smtClean="0"/>
              <a:t>On all 50 generated networks for each blockmodel type, the mean improvement value was calculated. The MIV is an indicator of how close to the ideal is the global network structure after one or the other algorithm is applied where the reference is the random network. The value of 100 means that the generated networks are ideal networks with a selected blockmodel. </a:t>
            </a:r>
          </a:p>
        </p:txBody>
      </p:sp>
      <p:sp>
        <p:nvSpPr>
          <p:cNvPr id="4" name="Slide Number Placeholder 3"/>
          <p:cNvSpPr>
            <a:spLocks noGrp="1"/>
          </p:cNvSpPr>
          <p:nvPr>
            <p:ph type="sldNum" sz="quarter" idx="10"/>
          </p:nvPr>
        </p:nvSpPr>
        <p:spPr/>
        <p:txBody>
          <a:bodyPr/>
          <a:lstStyle/>
          <a:p>
            <a:fld id="{1E94CC99-6F53-4FCC-8ED4-88D0F4368EC6}" type="slidenum">
              <a:rPr lang="en-US" smtClean="0"/>
              <a:t>12</a:t>
            </a:fld>
            <a:endParaRPr lang="en-US"/>
          </a:p>
        </p:txBody>
      </p:sp>
    </p:spTree>
    <p:extLst>
      <p:ext uri="{BB962C8B-B14F-4D97-AF65-F5344CB8AC3E}">
        <p14:creationId xmlns:p14="http://schemas.microsoft.com/office/powerpoint/2010/main" val="336048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mean improvement values are shown on this graph to different types of blockmodels. The lines are showing the MIV for each combination of triad types and algorithm.</a:t>
            </a:r>
            <a:r>
              <a:rPr lang="en-US" u="none" baseline="0" dirty="0" smtClean="0"/>
              <a:t> </a:t>
            </a:r>
            <a:r>
              <a:rPr lang="en-US" u="none" strike="noStrike" baseline="0" dirty="0" smtClean="0"/>
              <a:t>The red lines corresponding to the RL algorithm wile the green ones denotes the MIV corresponding to MCMC algorithm.</a:t>
            </a:r>
          </a:p>
          <a:p>
            <a:endParaRPr lang="en-US" baseline="0" dirty="0" smtClean="0"/>
          </a:p>
          <a:p>
            <a:r>
              <a:rPr lang="en-US" baseline="0" dirty="0" smtClean="0"/>
              <a:t>It can be seen, in general, that the MIV are higher in the case of the RL algorithm. The exception is only the symmetric core-periphery blockmodel where the MCMC algorithm performs much better, according to the MIV.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practical reasons, we are especially interested in generating networks considering only the list of forbidden types of triads. In this case, the number of different types of triads does not have to be provided. Within each algorithm, the MIV are generally lower when the set of forbidden types of triads is considered. But, it has to be emphasized that the MIV are not so much lower. In some cases, for example in the case of symmetric core-periphery blockmodel generated by the RL algorithm, the MIV is the highest when considering the set of forbidden types of triads.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the MIV one can conclude that the easiest to generate are asymmetric core-periphery blockmodel and transitivity type of blockmodels while the hardest to generate are both types of hierarchical blockmodels. Symmetric core-periphery blockmodel is hard to generate by the RL algorithm but relatively good results are obtained using the MCMC algorithm.</a:t>
            </a:r>
          </a:p>
          <a:p>
            <a:endParaRPr lang="en-US" baseline="0" dirty="0" smtClean="0"/>
          </a:p>
          <a:p>
            <a:r>
              <a:rPr lang="en-US" baseline="0" dirty="0" smtClean="0"/>
              <a:t>Now, let us take a look at some examples of generated networks.</a:t>
            </a:r>
          </a:p>
        </p:txBody>
      </p:sp>
      <p:sp>
        <p:nvSpPr>
          <p:cNvPr id="4" name="Slide Number Placeholder 3"/>
          <p:cNvSpPr>
            <a:spLocks noGrp="1"/>
          </p:cNvSpPr>
          <p:nvPr>
            <p:ph type="sldNum" sz="quarter" idx="10"/>
          </p:nvPr>
        </p:nvSpPr>
        <p:spPr/>
        <p:txBody>
          <a:bodyPr/>
          <a:lstStyle/>
          <a:p>
            <a:fld id="{1E94CC99-6F53-4FCC-8ED4-88D0F4368EC6}" type="slidenum">
              <a:rPr lang="en-US" smtClean="0"/>
              <a:t>13</a:t>
            </a:fld>
            <a:endParaRPr lang="en-US"/>
          </a:p>
        </p:txBody>
      </p:sp>
    </p:spTree>
    <p:extLst>
      <p:ext uri="{BB962C8B-B14F-4D97-AF65-F5344CB8AC3E}">
        <p14:creationId xmlns:p14="http://schemas.microsoft.com/office/powerpoint/2010/main" val="127768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left side, there are five generated networks with the relocation of links algorithm for each blockmodel type. Similarly, five networks are generated for each blockmodel type using the MCMC algorithm.</a:t>
            </a:r>
          </a:p>
          <a:p>
            <a:endParaRPr lang="en-US" baseline="0" dirty="0" smtClean="0"/>
          </a:p>
          <a:p>
            <a:r>
              <a:rPr lang="en-US" baseline="0" dirty="0" smtClean="0"/>
              <a:t>In general, it can be seen that the sizes of positions are less equal in the case when the RL algorithm is used. For example, in the case of transitivity blockmodel with complete blocks on the diagonal, the second position is the biggest one. </a:t>
            </a:r>
          </a:p>
          <a:p>
            <a:endParaRPr lang="en-US" baseline="0" dirty="0" smtClean="0"/>
          </a:p>
          <a:p>
            <a:r>
              <a:rPr lang="en-US" baseline="0" dirty="0" smtClean="0"/>
              <a:t>Especially interesting is the hierarchical blockmodel without complete blocks on the diagonal. While the expected structure is partially achieved when using the RL algorithm, the structure is not as expected when the MCMC algorithm is used. </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14</a:t>
            </a:fld>
            <a:endParaRPr lang="en-US"/>
          </a:p>
        </p:txBody>
      </p:sp>
    </p:spTree>
    <p:extLst>
      <p:ext uri="{BB962C8B-B14F-4D97-AF65-F5344CB8AC3E}">
        <p14:creationId xmlns:p14="http://schemas.microsoft.com/office/powerpoint/2010/main" val="321173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a:t>
            </a:r>
            <a:r>
              <a:rPr lang="en-US" baseline="0" dirty="0" smtClean="0"/>
              <a:t>the structure reminds us  to the expected hierarchical one, but with asymmetric links between the units from different positions. Since this is reflected by many paths of length three, this type of links can be omitted by considering the paths of length three. </a:t>
            </a:r>
          </a:p>
          <a:p>
            <a:endParaRPr lang="en-US" baseline="0" dirty="0" smtClean="0"/>
          </a:p>
          <a:p>
            <a:r>
              <a:rPr lang="en-US" baseline="0" dirty="0" smtClean="0"/>
              <a:t>After this, the networks with transitivity blockmodels without complete blocks on the diagonal or the hierarchical blockmodels with only two groups are produced.  To promote the hierarchical structure with three groups, the value of the parameter corresponding to the triad of type 021D has to be increased. </a:t>
            </a:r>
          </a:p>
          <a:p>
            <a:endParaRPr lang="en-US" baseline="0" dirty="0" smtClean="0"/>
          </a:p>
          <a:p>
            <a:r>
              <a:rPr lang="en-US" baseline="0" dirty="0" smtClean="0"/>
              <a:t>The generated networks in such a way have the expected hierarchical structure with very low level of errors. Similar result, by considering the paths of length three, can be obtained using the RL algorithm.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15</a:t>
            </a:fld>
            <a:endParaRPr lang="en-US"/>
          </a:p>
        </p:txBody>
      </p:sp>
    </p:spTree>
    <p:extLst>
      <p:ext uri="{BB962C8B-B14F-4D97-AF65-F5344CB8AC3E}">
        <p14:creationId xmlns:p14="http://schemas.microsoft.com/office/powerpoint/2010/main" val="3251323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motivation to study how to generate networks with a given blockmodel</a:t>
            </a:r>
            <a:r>
              <a:rPr lang="en-US" baseline="0" dirty="0" smtClean="0"/>
              <a:t>, considering only different types of triads, was to find out which types of links among students or employees have to be restricted or promoted in to reach a certain global network structure. We focused on different types of triads since they can be used to operationalize different sociological mechanisms. </a:t>
            </a:r>
          </a:p>
          <a:p>
            <a:endParaRPr lang="en-US" baseline="0" dirty="0" smtClean="0"/>
          </a:p>
          <a:p>
            <a:r>
              <a:rPr lang="en-US" baseline="0" dirty="0" smtClean="0"/>
              <a:t>It has been shown that considering only forbidden types of triads is enough to produce the networks with most of the blockmodels. However, the hierarchical blockmodel without complete blocks on the diagonal is rather unclear. Here, some other local networks structures has to be considered, such as different types of paths.</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16</a:t>
            </a:fld>
            <a:endParaRPr lang="en-US"/>
          </a:p>
        </p:txBody>
      </p:sp>
    </p:spTree>
    <p:extLst>
      <p:ext uri="{BB962C8B-B14F-4D97-AF65-F5344CB8AC3E}">
        <p14:creationId xmlns:p14="http://schemas.microsoft.com/office/powerpoint/2010/main" val="330291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a</a:t>
            </a:r>
            <a:r>
              <a:rPr lang="en-US" baseline="0" dirty="0" smtClean="0"/>
              <a:t> new emerging organization or a class of young students which meet for the first time. In order to increase the productivity, one would like to encourage the employees or the students to collaborate in a certain way. To achieve this, he or she can promote or restrict some kind of collaborations in the organization or in a class. </a:t>
            </a:r>
          </a:p>
          <a:p>
            <a:endParaRPr lang="en-US" baseline="0" dirty="0" smtClean="0"/>
          </a:p>
          <a:p>
            <a:r>
              <a:rPr lang="en-US" baseline="0" dirty="0" smtClean="0"/>
              <a:t>In this talk, I will address the question on how to generate the networks with a given global structure, based on different types of triads. This could help us to understand which </a:t>
            </a:r>
            <a:r>
              <a:rPr lang="en-US" baseline="0" dirty="0" err="1" smtClean="0"/>
              <a:t>which</a:t>
            </a:r>
            <a:r>
              <a:rPr lang="en-US" baseline="0" dirty="0" smtClean="0"/>
              <a:t> types of collaborations have to be omitted and which encouraged in a certain company or in a class to achieve a desired collaboration patterns among employees or students.</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2</a:t>
            </a:fld>
            <a:endParaRPr lang="en-US"/>
          </a:p>
        </p:txBody>
      </p:sp>
    </p:spTree>
    <p:extLst>
      <p:ext uri="{BB962C8B-B14F-4D97-AF65-F5344CB8AC3E}">
        <p14:creationId xmlns:p14="http://schemas.microsoft.com/office/powerpoint/2010/main" val="321140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different types of triads </a:t>
            </a:r>
            <a:r>
              <a:rPr lang="en-US" strike="sngStrike" baseline="0" dirty="0" smtClean="0"/>
              <a:t>which</a:t>
            </a:r>
            <a:r>
              <a:rPr lang="en-US" baseline="0" dirty="0" smtClean="0"/>
              <a:t> are often studied as micro structures in different macro structures. They are just of the right size to be used to define different social network mechanisms. There are 16 types of triads but to avoid the multicolinearity, the triad type 003 will not be considered in this study.</a:t>
            </a:r>
          </a:p>
          <a:p>
            <a:endParaRPr lang="en-US" baseline="0" dirty="0" smtClean="0"/>
          </a:p>
          <a:p>
            <a:r>
              <a:rPr lang="en-US" baseline="0" dirty="0" smtClean="0"/>
              <a:t>On the other hand, the global network structures are defined by different types of blockmodels. A blockmodel is a network where the units are clusters (sometimes called positions) of structurally equivalent units. The term block refers to a submatrix showing the ties between two clusters.  The cohesive, core-periphery, hierarchical and transitivity types of blockmodels of the most common. Let us take a closer look to them.</a:t>
            </a:r>
          </a:p>
        </p:txBody>
      </p:sp>
      <p:sp>
        <p:nvSpPr>
          <p:cNvPr id="4" name="Slide Number Placeholder 3"/>
          <p:cNvSpPr>
            <a:spLocks noGrp="1"/>
          </p:cNvSpPr>
          <p:nvPr>
            <p:ph type="sldNum" sz="quarter" idx="10"/>
          </p:nvPr>
        </p:nvSpPr>
        <p:spPr/>
        <p:txBody>
          <a:bodyPr/>
          <a:lstStyle/>
          <a:p>
            <a:fld id="{1E94CC99-6F53-4FCC-8ED4-88D0F4368EC6}" type="slidenum">
              <a:rPr lang="en-US" smtClean="0"/>
              <a:t>3</a:t>
            </a:fld>
            <a:endParaRPr lang="en-US"/>
          </a:p>
        </p:txBody>
      </p:sp>
    </p:spTree>
    <p:extLst>
      <p:ext uri="{BB962C8B-B14F-4D97-AF65-F5344CB8AC3E}">
        <p14:creationId xmlns:p14="http://schemas.microsoft.com/office/powerpoint/2010/main" val="238393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one is the cohesive blockmodel</a:t>
            </a:r>
            <a:r>
              <a:rPr lang="en-US" baseline="0" dirty="0" smtClean="0"/>
              <a:t>. Here we assume several positions of units which are all linked to each other inside the position. Furthermore, the units from different positions are not linked to each other. </a:t>
            </a:r>
          </a:p>
          <a:p>
            <a:endParaRPr lang="en-US" baseline="0" dirty="0" smtClean="0"/>
          </a:p>
          <a:p>
            <a:r>
              <a:rPr lang="en-US" baseline="0" dirty="0" smtClean="0"/>
              <a:t>In the case of symmetric core-periphery blockmodel with two positions, there is one core position consisting of internally highly linked units and one peripheral position of units. The units in the periphery are not linked to each other.  The peripheral units are linked to the core one and the core one are linked to the peripheral ones in the symmetric case while in the asymmetric case, only the peripheral units are linked to the core ones.</a:t>
            </a:r>
          </a:p>
          <a:p>
            <a:endParaRPr lang="en-US" baseline="0" dirty="0" smtClean="0"/>
          </a:p>
          <a:p>
            <a:r>
              <a:rPr lang="en-US" dirty="0" smtClean="0"/>
              <a:t>Let us assume</a:t>
            </a:r>
            <a:r>
              <a:rPr lang="en-US" baseline="0" dirty="0" smtClean="0"/>
              <a:t> that there are three clusters of units. If the network has a hierarchical blockmodel structure, the units from one cluster are linked to the units from another cluster of units which are further linked to units from another cluster … You can see, that the clusters of units are ordered hierarchically. In the case of a hierarchical structure with complete blocks on the diagonal, the units within clusters are well linked to each other but in the case of a hierarchical blockmodel without complete blocks on the diagonal, the units within the clusters are not linked to each other.</a:t>
            </a:r>
          </a:p>
          <a:p>
            <a:endParaRPr lang="en-US" baseline="0" dirty="0" smtClean="0"/>
          </a:p>
          <a:p>
            <a:r>
              <a:rPr lang="en-US" baseline="0" dirty="0" smtClean="0"/>
              <a:t>Transitivity types of blockmodels are similar to hierarchical ones, but here, also links from the units from the lowest position to the units from the top position exist. </a:t>
            </a:r>
          </a:p>
          <a:p>
            <a:endParaRPr lang="en-US" baseline="0" dirty="0" smtClean="0"/>
          </a:p>
        </p:txBody>
      </p:sp>
      <p:sp>
        <p:nvSpPr>
          <p:cNvPr id="4" name="Slide Number Placeholder 3"/>
          <p:cNvSpPr>
            <a:spLocks noGrp="1"/>
          </p:cNvSpPr>
          <p:nvPr>
            <p:ph type="sldNum" sz="quarter" idx="10"/>
          </p:nvPr>
        </p:nvSpPr>
        <p:spPr/>
        <p:txBody>
          <a:bodyPr/>
          <a:lstStyle/>
          <a:p>
            <a:fld id="{1E94CC99-6F53-4FCC-8ED4-88D0F4368EC6}" type="slidenum">
              <a:rPr lang="en-US" smtClean="0"/>
              <a:t>4</a:t>
            </a:fld>
            <a:endParaRPr lang="en-US"/>
          </a:p>
        </p:txBody>
      </p:sp>
    </p:spTree>
    <p:extLst>
      <p:ext uri="{BB962C8B-B14F-4D97-AF65-F5344CB8AC3E}">
        <p14:creationId xmlns:p14="http://schemas.microsoft.com/office/powerpoint/2010/main" val="403633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each type of blockmodel, different types of triads can be classified into the set of allowed and into the set of forbidden types of triads. The allowed types of triads are those of which the number is greater than zero in  the case of a network without errors and the forbidden types of triads are those which can not occur in the case of an ideal blockmodel.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in the case of a cohesive</a:t>
            </a:r>
            <a:r>
              <a:rPr lang="en-US" baseline="0" dirty="0" smtClean="0"/>
              <a:t> blockmodel with three positions, three types of triads are allowed. The first is complete subgraph of size thee which can occur only within positions. The second one is a subgraph of size three with one mutual link. This subgraph can be found only in the case when two units are taken from one position and the third unit is taken from the other position.  The third is a subgraph without any link. Such subgraph can be found in the case when each unit is taken from different positions. In the case when only two cores are present, the number of such subgraphs is equal to zero. However, when generating networks, this types of subgraphs are not considered in order to avoid multicolinearity. </a:t>
            </a:r>
            <a:endParaRPr lang="en-US" dirty="0" smtClean="0"/>
          </a:p>
        </p:txBody>
      </p:sp>
      <p:sp>
        <p:nvSpPr>
          <p:cNvPr id="4" name="Slide Number Placeholder 3"/>
          <p:cNvSpPr>
            <a:spLocks noGrp="1"/>
          </p:cNvSpPr>
          <p:nvPr>
            <p:ph type="sldNum" sz="quarter" idx="10"/>
          </p:nvPr>
        </p:nvSpPr>
        <p:spPr/>
        <p:txBody>
          <a:bodyPr/>
          <a:lstStyle/>
          <a:p>
            <a:fld id="{1E94CC99-6F53-4FCC-8ED4-88D0F4368EC6}" type="slidenum">
              <a:rPr lang="en-US" smtClean="0"/>
              <a:t>5</a:t>
            </a:fld>
            <a:endParaRPr lang="en-US"/>
          </a:p>
        </p:txBody>
      </p:sp>
    </p:spTree>
    <p:extLst>
      <p:ext uri="{BB962C8B-B14F-4D97-AF65-F5344CB8AC3E}">
        <p14:creationId xmlns:p14="http://schemas.microsoft.com/office/powerpoint/2010/main" val="322897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counting the number of different types of triads, we made the same classifications for each blockmodel type. </a:t>
            </a:r>
          </a:p>
          <a:p>
            <a:endParaRPr lang="en-US" baseline="0" dirty="0" smtClean="0"/>
          </a:p>
          <a:p>
            <a:r>
              <a:rPr lang="en-US" baseline="0" dirty="0" smtClean="0"/>
              <a:t>Focusing on the table, you can see that different types of blockmodels are listed in rows while different types of triads are listed in columns. The dots denotes allowed types of triads for a specific blockmodel type. All the others are forbidden in the case of an ideal blockmodel. Two important features can be recognized based on this table. The first is that most of triads are forbidden in all analyzed blockmodel types and the second one is that one can differentiate between all types of blockmodels by considering only the number of a few of triad types.  As mentioned, the latter is true for the networks without errors only.</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6</a:t>
            </a:fld>
            <a:endParaRPr lang="en-US"/>
          </a:p>
        </p:txBody>
      </p:sp>
    </p:spTree>
    <p:extLst>
      <p:ext uri="{BB962C8B-B14F-4D97-AF65-F5344CB8AC3E}">
        <p14:creationId xmlns:p14="http://schemas.microsoft.com/office/powerpoint/2010/main" val="195783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generate the networks with a given blockmodel, considering different</a:t>
            </a:r>
            <a:r>
              <a:rPr lang="en-US" baseline="0" dirty="0" smtClean="0"/>
              <a:t> types of triads, we used two algorithms. The first is called the Relocation of links algorithm and the second is the Monte Carlo Multi Chain algorithm implemented in </a:t>
            </a:r>
            <a:r>
              <a:rPr lang="en-US" baseline="0" dirty="0" err="1" smtClean="0"/>
              <a:t>ergm</a:t>
            </a:r>
            <a:r>
              <a:rPr lang="en-US" baseline="0" dirty="0" smtClean="0"/>
              <a:t> R package. </a:t>
            </a:r>
          </a:p>
          <a:p>
            <a:endParaRPr lang="en-US" baseline="0" dirty="0" smtClean="0"/>
          </a:p>
          <a:p>
            <a:r>
              <a:rPr lang="en-US" baseline="0" dirty="0" smtClean="0"/>
              <a:t>Both algorithms assume that the network is small enough, therefore each unit knows the links of all the others. The change of a link status is goal-oriented. Both of assumptions are satisfied in many analyzed social-networks.  </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7</a:t>
            </a:fld>
            <a:endParaRPr lang="en-US"/>
          </a:p>
        </p:txBody>
      </p:sp>
    </p:spTree>
    <p:extLst>
      <p:ext uri="{BB962C8B-B14F-4D97-AF65-F5344CB8AC3E}">
        <p14:creationId xmlns:p14="http://schemas.microsoft.com/office/powerpoint/2010/main" val="406183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first</a:t>
            </a:r>
            <a:r>
              <a:rPr lang="en-US" baseline="0" dirty="0" smtClean="0"/>
              <a:t> </a:t>
            </a:r>
            <a:r>
              <a:rPr lang="en-US" strike="noStrike" baseline="0" dirty="0" smtClean="0"/>
              <a:t>algorithm is</a:t>
            </a:r>
            <a:r>
              <a:rPr lang="en-US" baseline="0" dirty="0" smtClean="0"/>
              <a:t> rather simple. First, the network with the perfect blockmodel structure is generated and used to obtain the chosen local network statistics. A random network is taken as an initial network. Then, the iterative procedure is applied.  During this, on each step, a randomly selected link is relocated if this improves the distribution of a selected local network statistics. Here, the selected network statistics are the number of different considered types of triads. The iterative procedure stops when a certain number of iterations, defined by the user, is reached. In this study, this is after 25,000 iterations.</a:t>
            </a:r>
          </a:p>
          <a:p>
            <a:endParaRPr lang="en-US" baseline="0" dirty="0" smtClean="0"/>
          </a:p>
          <a:p>
            <a:r>
              <a:rPr lang="en-US" baseline="0" dirty="0" smtClean="0"/>
              <a:t>Randomly selected link is therefore relocated on a randomly selected place in the network if this reduce the difference in the number of considered triad types between the considered network and an ideal network.</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8</a:t>
            </a:fld>
            <a:endParaRPr lang="en-US"/>
          </a:p>
        </p:txBody>
      </p:sp>
    </p:spTree>
    <p:extLst>
      <p:ext uri="{BB962C8B-B14F-4D97-AF65-F5344CB8AC3E}">
        <p14:creationId xmlns:p14="http://schemas.microsoft.com/office/powerpoint/2010/main" val="217546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described algorithm is deterministic</a:t>
            </a:r>
            <a:r>
              <a:rPr lang="en-US" baseline="0" dirty="0" smtClean="0"/>
              <a:t> since there is no probability assigned on the relocation of a link. Instead, the link is relocated always if this improves the distribution of considered types of triads. Also, there is a high risk of local optimum which could be, to some extend, avoided by considering some further improvements of the algorithm. </a:t>
            </a:r>
          </a:p>
          <a:p>
            <a:endParaRPr lang="en-US" baseline="0" dirty="0" smtClean="0"/>
          </a:p>
          <a:p>
            <a:r>
              <a:rPr lang="en-US" baseline="0" dirty="0" smtClean="0"/>
              <a:t>Also, the algorithm is computationally very intensive. Especially in the case of denser networks, there is a small probability that the best links will  be randomly chosen and relocated on a randomly chosen location.</a:t>
            </a:r>
            <a:endParaRPr lang="en-US" dirty="0"/>
          </a:p>
        </p:txBody>
      </p:sp>
      <p:sp>
        <p:nvSpPr>
          <p:cNvPr id="4" name="Slide Number Placeholder 3"/>
          <p:cNvSpPr>
            <a:spLocks noGrp="1"/>
          </p:cNvSpPr>
          <p:nvPr>
            <p:ph type="sldNum" sz="quarter" idx="10"/>
          </p:nvPr>
        </p:nvSpPr>
        <p:spPr/>
        <p:txBody>
          <a:bodyPr/>
          <a:lstStyle/>
          <a:p>
            <a:fld id="{1E94CC99-6F53-4FCC-8ED4-88D0F4368EC6}" type="slidenum">
              <a:rPr lang="en-US" smtClean="0"/>
              <a:t>9</a:t>
            </a:fld>
            <a:endParaRPr lang="en-US"/>
          </a:p>
        </p:txBody>
      </p:sp>
    </p:spTree>
    <p:extLst>
      <p:ext uri="{BB962C8B-B14F-4D97-AF65-F5344CB8AC3E}">
        <p14:creationId xmlns:p14="http://schemas.microsoft.com/office/powerpoint/2010/main" val="200784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444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9331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17850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781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857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928982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032334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123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5/24/2017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785456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1BE4249-C0D0-4B06-8692-E8BB871AF643}" type="datetimeFigureOut">
              <a:rPr lang="en-US" smtClean="0"/>
              <a:t>5/24/2017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29524803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0120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5/24/2017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316111"/>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44436"/>
            <a:ext cx="7543800" cy="2080676"/>
          </a:xfrm>
        </p:spPr>
        <p:txBody>
          <a:bodyPr>
            <a:noAutofit/>
          </a:bodyPr>
          <a:lstStyle/>
          <a:p>
            <a:r>
              <a:rPr lang="en-US" sz="4800" dirty="0" smtClean="0"/>
              <a:t>Generating Networks with a Given Global Structure Using Local (Sub)Structures</a:t>
            </a:r>
            <a:endParaRPr lang="en-US" sz="4800" dirty="0"/>
          </a:p>
        </p:txBody>
      </p:sp>
      <p:sp>
        <p:nvSpPr>
          <p:cNvPr id="3" name="Subtitle 2"/>
          <p:cNvSpPr>
            <a:spLocks noGrp="1"/>
          </p:cNvSpPr>
          <p:nvPr>
            <p:ph type="subTitle" idx="1"/>
          </p:nvPr>
        </p:nvSpPr>
        <p:spPr>
          <a:xfrm>
            <a:off x="825038" y="4455621"/>
            <a:ext cx="7541722" cy="1143000"/>
          </a:xfrm>
        </p:spPr>
        <p:txBody>
          <a:bodyPr/>
          <a:lstStyle/>
          <a:p>
            <a:r>
              <a:rPr lang="en-US" dirty="0" smtClean="0"/>
              <a:t>SUNBELT</a:t>
            </a:r>
          </a:p>
        </p:txBody>
      </p:sp>
      <p:sp>
        <p:nvSpPr>
          <p:cNvPr id="4" name="Subtitle 2"/>
          <p:cNvSpPr txBox="1">
            <a:spLocks/>
          </p:cNvSpPr>
          <p:nvPr/>
        </p:nvSpPr>
        <p:spPr>
          <a:xfrm>
            <a:off x="822960" y="4838007"/>
            <a:ext cx="7543800" cy="125522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1600" dirty="0" smtClean="0"/>
          </a:p>
          <a:p>
            <a:r>
              <a:rPr lang="en-US" sz="1600" b="1" dirty="0" smtClean="0"/>
              <a:t>Marjan Cugmas</a:t>
            </a:r>
            <a:r>
              <a:rPr lang="en-US" sz="1600" dirty="0" smtClean="0"/>
              <a:t> with prof. Anuška Ferligoj and prof. </a:t>
            </a:r>
            <a:r>
              <a:rPr lang="en-US" sz="1600" dirty="0" err="1" smtClean="0"/>
              <a:t>aleš</a:t>
            </a:r>
            <a:r>
              <a:rPr lang="en-US" sz="1600" dirty="0" smtClean="0"/>
              <a:t> </a:t>
            </a:r>
            <a:r>
              <a:rPr lang="en-US" sz="1600" dirty="0" err="1" smtClean="0"/>
              <a:t>žiberna</a:t>
            </a:r>
            <a:endParaRPr lang="en-US" sz="1600" dirty="0" smtClean="0"/>
          </a:p>
          <a:p>
            <a:endParaRPr lang="en-US" sz="1600" dirty="0"/>
          </a:p>
          <a:p>
            <a:r>
              <a:rPr lang="en-US" sz="1600" dirty="0" smtClean="0"/>
              <a:t>BEIJING,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60" y="0"/>
            <a:ext cx="3785022" cy="2367141"/>
          </a:xfrm>
          <a:prstGeom prst="rect">
            <a:avLst/>
          </a:prstGeom>
        </p:spPr>
      </p:pic>
    </p:spTree>
    <p:extLst>
      <p:ext uri="{BB962C8B-B14F-4D97-AF65-F5344CB8AC3E}">
        <p14:creationId xmlns:p14="http://schemas.microsoft.com/office/powerpoint/2010/main" val="376285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Generating networks with the MCMC algorithm</a:t>
            </a:r>
            <a:endParaRPr lang="en-US" sz="2800"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42547238"/>
                  </p:ext>
                </p:extLst>
              </p:nvPr>
            </p:nvGraphicFramePr>
            <p:xfrm>
              <a:off x="822960" y="2061579"/>
              <a:ext cx="7654996" cy="1837627"/>
            </p:xfrm>
            <a:graphic>
              <a:graphicData uri="http://schemas.openxmlformats.org/drawingml/2006/table">
                <a:tbl>
                  <a:tblPr>
                    <a:tableStyleId>{5C22544A-7EE6-4342-B048-85BDC9FD1C3A}</a:tableStyleId>
                  </a:tblPr>
                  <a:tblGrid>
                    <a:gridCol w="7654996">
                      <a:extLst>
                        <a:ext uri="{9D8B030D-6E8A-4147-A177-3AD203B41FA5}">
                          <a16:colId xmlns:a16="http://schemas.microsoft.com/office/drawing/2014/main" val="2047225924"/>
                        </a:ext>
                      </a:extLst>
                    </a:gridCol>
                  </a:tblGrid>
                  <a:tr h="99573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t>The distribution of </a:t>
                          </a:r>
                          <a14:m>
                            <m:oMath xmlns:m="http://schemas.openxmlformats.org/officeDocument/2006/math">
                              <m:r>
                                <a:rPr lang="en-US" sz="1400" b="0" i="1" smtClean="0">
                                  <a:latin typeface="Cambria Math" panose="02040503050406030204" pitchFamily="18" charset="0"/>
                                </a:rPr>
                                <m:t>𝑌</m:t>
                              </m:r>
                            </m:oMath>
                          </a14:m>
                          <a:r>
                            <a:rPr lang="en-US" sz="1400" dirty="0" smtClean="0"/>
                            <a:t> can be parameterized in the form: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𝑃</m:t>
                                    </m:r>
                                  </m:e>
                                  <m:sub>
                                    <m:r>
                                      <a:rPr lang="en-US" sz="140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𝒴</m:t>
                                    </m:r>
                                  </m:sub>
                                </m:sSub>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𝑌</m:t>
                                    </m:r>
                                    <m:r>
                                      <a:rPr lang="en-US" sz="1400" b="0" i="1" smtClean="0">
                                        <a:latin typeface="Cambria Math" panose="02040503050406030204" pitchFamily="18" charset="0"/>
                                      </a:rPr>
                                      <m:t>=</m:t>
                                    </m:r>
                                    <m:r>
                                      <a:rPr lang="en-US" sz="1400" b="0" i="1" smtClean="0">
                                        <a:latin typeface="Cambria Math" panose="02040503050406030204" pitchFamily="18" charset="0"/>
                                      </a:rPr>
                                      <m:t>𝑦</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m:rPr>
                                        <m:sty m:val="p"/>
                                      </m:rPr>
                                      <a:rPr lang="en-US" sz="1400" b="0" i="0" smtClean="0">
                                        <a:latin typeface="Cambria Math" panose="02040503050406030204" pitchFamily="18" charset="0"/>
                                      </a:rPr>
                                      <m:t>exp</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𝑇</m:t>
                                        </m:r>
                                      </m:sup>
                                    </m:sSup>
                                    <m:r>
                                      <a:rPr lang="en-US" sz="1400" b="0" i="1" smtClean="0">
                                        <a:latin typeface="Cambria Math" panose="02040503050406030204" pitchFamily="18" charset="0"/>
                                      </a:rPr>
                                      <m:t>𝑔</m:t>
                                    </m:r>
                                    <m:r>
                                      <a:rPr lang="en-US" sz="1400" b="0" i="1" smtClean="0">
                                        <a:latin typeface="Cambria Math" panose="02040503050406030204" pitchFamily="18" charset="0"/>
                                      </a:rPr>
                                      <m:t>(</m:t>
                                    </m:r>
                                    <m:r>
                                      <a:rPr lang="en-US" sz="1400" b="0" i="1" smtClean="0">
                                        <a:latin typeface="Cambria Math" panose="02040503050406030204" pitchFamily="18" charset="0"/>
                                      </a:rPr>
                                      <m:t>𝑦</m:t>
                                    </m:r>
                                    <m:r>
                                      <a:rPr lang="en-US" sz="1400" b="0" i="1" smtClean="0">
                                        <a:latin typeface="Cambria Math" panose="02040503050406030204" pitchFamily="18" charset="0"/>
                                      </a:rPr>
                                      <m:t>)}</m:t>
                                    </m:r>
                                  </m:num>
                                  <m:den>
                                    <m:r>
                                      <a:rPr lang="en-US" sz="1400" b="0" i="1" smtClean="0">
                                        <a:latin typeface="Cambria Math" panose="02040503050406030204" pitchFamily="18" charset="0"/>
                                        <a:ea typeface="Cambria Math" panose="02040503050406030204" pitchFamily="18" charset="0"/>
                                      </a:rPr>
                                      <m:t>𝜅</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𝒴</m:t>
                                    </m:r>
                                    <m:r>
                                      <a:rPr lang="en-US" sz="1400" b="0" i="1" smtClean="0">
                                        <a:latin typeface="Cambria Math" panose="02040503050406030204" pitchFamily="18" charset="0"/>
                                        <a:ea typeface="Cambria Math" panose="02040503050406030204" pitchFamily="18" charset="0"/>
                                      </a:rPr>
                                      <m:t>)</m:t>
                                    </m:r>
                                  </m:den>
                                </m:f>
                                <m:r>
                                  <a:rPr lang="en-US" sz="1400" b="0" i="1" smtClean="0">
                                    <a:latin typeface="Cambria Math" panose="02040503050406030204" pitchFamily="18" charset="0"/>
                                  </a:rPr>
                                  <m:t>,  </m:t>
                                </m:r>
                                <m:r>
                                  <a:rPr lang="en-US" sz="1400" b="0" i="1" smtClean="0">
                                    <a:latin typeface="Cambria Math" panose="02040503050406030204" pitchFamily="18" charset="0"/>
                                  </a:rPr>
                                  <m:t>𝑦</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𝒴</m:t>
                                </m:r>
                              </m:oMath>
                            </m:oMathPara>
                          </a14:m>
                          <a:endParaRPr lang="en-US" sz="14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smtClean="0"/>
                            <a:t>where </a:t>
                          </a:r>
                          <a14:m>
                            <m:oMath xmlns:m="http://schemas.openxmlformats.org/officeDocument/2006/math">
                              <m:r>
                                <a:rPr lang="en-US" sz="1400" i="1">
                                  <a:latin typeface="Cambria Math" panose="02040503050406030204" pitchFamily="18" charset="0"/>
                                  <a:ea typeface="Cambria Math" panose="02040503050406030204" pitchFamily="18" charset="0"/>
                                </a:rPr>
                                <m:t>𝜃</m:t>
                              </m:r>
                            </m:oMath>
                          </a14:m>
                          <a:r>
                            <a:rPr lang="en-US" sz="1400" dirty="0" smtClean="0"/>
                            <a:t> is the vector of model coefficients and </a:t>
                          </a:r>
                          <a14:m>
                            <m:oMath xmlns:m="http://schemas.openxmlformats.org/officeDocument/2006/math">
                              <m:r>
                                <a:rPr lang="en-US" sz="1400" b="0" i="1" smtClean="0">
                                  <a:latin typeface="Cambria Math" panose="02040503050406030204" pitchFamily="18" charset="0"/>
                                </a:rPr>
                                <m:t>𝑔</m:t>
                              </m:r>
                              <m:r>
                                <a:rPr lang="en-US" sz="1400" b="0" i="1" smtClean="0">
                                  <a:latin typeface="Cambria Math" panose="02040503050406030204" pitchFamily="18" charset="0"/>
                                </a:rPr>
                                <m:t>(</m:t>
                              </m:r>
                              <m:r>
                                <a:rPr lang="en-US" sz="1400" b="0" i="1" smtClean="0">
                                  <a:latin typeface="Cambria Math" panose="02040503050406030204" pitchFamily="18" charset="0"/>
                                </a:rPr>
                                <m:t>𝑦</m:t>
                              </m:r>
                              <m:r>
                                <a:rPr lang="en-US" sz="1400" b="0" i="1" smtClean="0">
                                  <a:latin typeface="Cambria Math" panose="02040503050406030204" pitchFamily="18" charset="0"/>
                                </a:rPr>
                                <m:t>)</m:t>
                              </m:r>
                            </m:oMath>
                          </a14:m>
                          <a:r>
                            <a:rPr lang="en-US" sz="1400" dirty="0" smtClean="0"/>
                            <a:t> is a </a:t>
                          </a:r>
                          <a14:m>
                            <m:oMath xmlns:m="http://schemas.openxmlformats.org/officeDocument/2006/math">
                              <m:r>
                                <a:rPr lang="en-US" sz="1400" b="0" i="1" smtClean="0">
                                  <a:latin typeface="Cambria Math" panose="02040503050406030204" pitchFamily="18" charset="0"/>
                                </a:rPr>
                                <m:t>𝑞</m:t>
                              </m:r>
                            </m:oMath>
                          </a14:m>
                          <a:r>
                            <a:rPr lang="en-US" sz="1400" dirty="0" smtClean="0"/>
                            <a:t>-vector of statistics based on the adjacency matrix </a:t>
                          </a:r>
                          <a14:m>
                            <m:oMath xmlns:m="http://schemas.openxmlformats.org/officeDocument/2006/math">
                              <m:r>
                                <a:rPr lang="en-US" sz="1400" b="0" i="1" smtClean="0">
                                  <a:latin typeface="Cambria Math" panose="02040503050406030204" pitchFamily="18" charset="0"/>
                                </a:rPr>
                                <m:t>𝑦</m:t>
                              </m:r>
                            </m:oMath>
                          </a14:m>
                          <a:r>
                            <a:rPr lang="en-US" sz="1400" dirty="0" smtClean="0"/>
                            <a:t>.  The denominator </a:t>
                          </a:r>
                          <a:r>
                            <a:rPr lang="en-US" sz="1400" dirty="0"/>
                            <a:t>is the normalizing factor that ensures that the </a:t>
                          </a:r>
                          <a:r>
                            <a:rPr lang="en-US" sz="1400" dirty="0" smtClean="0"/>
                            <a:t>above expression </a:t>
                          </a:r>
                          <a:r>
                            <a:rPr lang="en-US" sz="1400" dirty="0"/>
                            <a:t>is a </a:t>
                          </a:r>
                          <a:r>
                            <a:rPr lang="en-US" sz="1400" dirty="0" smtClean="0"/>
                            <a:t>probability </a:t>
                          </a:r>
                          <a:r>
                            <a:rPr lang="en-US" sz="1400" dirty="0"/>
                            <a:t>distribution. </a:t>
                          </a:r>
                        </a:p>
                      </a:txBody>
                      <a:tcPr/>
                    </a:tc>
                    <a:extLst>
                      <a:ext uri="{0D108BD9-81ED-4DB2-BD59-A6C34878D82A}">
                        <a16:rowId xmlns:a16="http://schemas.microsoft.com/office/drawing/2014/main" val="3743469760"/>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42547238"/>
                  </p:ext>
                </p:extLst>
              </p:nvPr>
            </p:nvGraphicFramePr>
            <p:xfrm>
              <a:off x="822960" y="2061579"/>
              <a:ext cx="7654996" cy="1837627"/>
            </p:xfrm>
            <a:graphic>
              <a:graphicData uri="http://schemas.openxmlformats.org/drawingml/2006/table">
                <a:tbl>
                  <a:tblPr>
                    <a:tableStyleId>{5C22544A-7EE6-4342-B048-85BDC9FD1C3A}</a:tableStyleId>
                  </a:tblPr>
                  <a:tblGrid>
                    <a:gridCol w="7654996">
                      <a:extLst>
                        <a:ext uri="{9D8B030D-6E8A-4147-A177-3AD203B41FA5}">
                          <a16:colId xmlns:a16="http://schemas.microsoft.com/office/drawing/2014/main" val="2047225924"/>
                        </a:ext>
                      </a:extLst>
                    </a:gridCol>
                  </a:tblGrid>
                  <a:tr h="1837627">
                    <a:tc>
                      <a:txBody>
                        <a:bodyPr/>
                        <a:lstStyle/>
                        <a:p>
                          <a:endParaRPr lang="en-US"/>
                        </a:p>
                      </a:txBody>
                      <a:tcPr>
                        <a:blipFill>
                          <a:blip r:embed="rId3"/>
                          <a:stretch>
                            <a:fillRect l="-159" t="-331" r="-159" b="-662"/>
                          </a:stretch>
                        </a:blipFill>
                      </a:tcPr>
                    </a:tc>
                    <a:extLst>
                      <a:ext uri="{0D108BD9-81ED-4DB2-BD59-A6C34878D82A}">
                        <a16:rowId xmlns:a16="http://schemas.microsoft.com/office/drawing/2014/main" val="3743469760"/>
                      </a:ext>
                    </a:extLst>
                  </a:tr>
                </a:tbl>
              </a:graphicData>
            </a:graphic>
          </p:graphicFrame>
        </mc:Fallback>
      </mc:AlternateContent>
      <mc:AlternateContent xmlns:mc="http://schemas.openxmlformats.org/markup-compatibility/2006" xmlns:a14="http://schemas.microsoft.com/office/drawing/2010/main">
        <mc:Choice Requires="a14">
          <p:sp>
            <p:nvSpPr>
              <p:cNvPr id="10" name="TextBox 9"/>
              <p:cNvSpPr txBox="1"/>
              <p:nvPr/>
            </p:nvSpPr>
            <p:spPr>
              <a:xfrm>
                <a:off x="822960" y="4223425"/>
                <a:ext cx="7441071" cy="1574277"/>
              </a:xfrm>
              <a:prstGeom prst="rect">
                <a:avLst/>
              </a:prstGeom>
              <a:noFill/>
            </p:spPr>
            <p:txBody>
              <a:bodyPr wrap="square" rtlCol="0">
                <a:spAutoFit/>
              </a:bodyPr>
              <a:lstStyle/>
              <a:p>
                <a:pPr algn="just"/>
                <a:r>
                  <a:rPr lang="en-US" dirty="0" smtClean="0"/>
                  <a:t>start from random network </a:t>
                </a:r>
                <a14:m>
                  <m:oMath xmlns:m="http://schemas.openxmlformats.org/officeDocument/2006/math">
                    <m:r>
                      <a:rPr lang="en-US" i="1">
                        <a:latin typeface="Cambria Math" panose="02040503050406030204" pitchFamily="18" charset="0"/>
                        <a:ea typeface="Cambria Math" panose="02040503050406030204" pitchFamily="18" charset="0"/>
                      </a:rPr>
                      <m:t>𝒴</m:t>
                    </m:r>
                  </m:oMath>
                </a14:m>
                <a:endParaRPr lang="en-US" dirty="0" smtClean="0"/>
              </a:p>
              <a:p>
                <a:pPr algn="just"/>
                <a:r>
                  <a:rPr lang="en-US" dirty="0" smtClean="0"/>
                  <a:t>until the approximate converge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0</m:t>
                            </m:r>
                          </m:sub>
                        </m:sSub>
                      </m:sub>
                    </m:sSub>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smtClean="0"/>
                  <a:t> is reached</a:t>
                </a:r>
              </a:p>
              <a:p>
                <a:pPr algn="just"/>
                <a:r>
                  <a:rPr lang="en-US" dirty="0"/>
                  <a:t>	</a:t>
                </a:r>
                <a:r>
                  <a:rPr lang="en-US" dirty="0" smtClean="0"/>
                  <a:t>randomly choose a 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endParaRPr lang="en-US" b="0" dirty="0" smtClean="0"/>
              </a:p>
              <a:p>
                <a:pPr algn="just"/>
                <a:r>
                  <a:rPr lang="en-US" dirty="0" smtClean="0"/>
                  <a:t>	calculate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𝒴</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𝑖𝑗</m:t>
                            </m:r>
                          </m:sub>
                        </m:sSub>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𝑖𝑗</m:t>
                            </m:r>
                          </m:sub>
                          <m:sup>
                            <m:r>
                              <a:rPr lang="en-US" i="1">
                                <a:latin typeface="Cambria Math" panose="02040503050406030204" pitchFamily="18" charset="0"/>
                              </a:rPr>
                              <m:t>𝑐</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𝑖𝑗</m:t>
                            </m:r>
                          </m:sub>
                          <m:sup>
                            <m:r>
                              <a:rPr lang="en-US" i="1">
                                <a:latin typeface="Cambria Math" panose="02040503050406030204" pitchFamily="18" charset="0"/>
                              </a:rPr>
                              <m:t>𝑐</m:t>
                            </m:r>
                          </m:sup>
                        </m:sSubSup>
                      </m:e>
                    </m:d>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𝒴</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𝑖𝑗</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𝑖𝑗</m:t>
                            </m:r>
                          </m:sub>
                          <m:sup>
                            <m:r>
                              <a:rPr lang="en-US" i="1">
                                <a:latin typeface="Cambria Math" panose="02040503050406030204" pitchFamily="18" charset="0"/>
                              </a:rPr>
                              <m:t>𝑐</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𝑖𝑗</m:t>
                            </m:r>
                          </m:sub>
                          <m:sup>
                            <m:r>
                              <a:rPr lang="en-US" i="1">
                                <a:latin typeface="Cambria Math" panose="02040503050406030204" pitchFamily="18" charset="0"/>
                              </a:rPr>
                              <m:t>𝑐</m:t>
                            </m:r>
                          </m:sup>
                        </m:sSubSup>
                      </m:e>
                    </m:d>
                  </m:oMath>
                </a14:m>
                <a:endParaRPr lang="en-US" dirty="0" smtClean="0"/>
              </a:p>
              <a:p>
                <a:pPr algn="just"/>
                <a:r>
                  <a:rPr lang="en-US" dirty="0"/>
                  <a:t>	</a:t>
                </a:r>
                <a:r>
                  <a:rPr lang="en-US" dirty="0" smtClean="0"/>
                  <a:t>set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𝑖𝑗</m:t>
                        </m:r>
                      </m:sub>
                    </m:sSub>
                  </m:oMath>
                </a14:m>
                <a:r>
                  <a:rPr lang="en-US" dirty="0" smtClean="0"/>
                  <a:t> to 0 or 1 according to above conditional probabilities </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22960" y="4223425"/>
                <a:ext cx="7441071" cy="1574277"/>
              </a:xfrm>
              <a:prstGeom prst="rect">
                <a:avLst/>
              </a:prstGeom>
              <a:blipFill>
                <a:blip r:embed="rId4"/>
                <a:stretch>
                  <a:fillRect l="-655" t="-2326" b="-4264"/>
                </a:stretch>
              </a:blipFill>
            </p:spPr>
            <p:txBody>
              <a:bodyPr/>
              <a:lstStyle/>
              <a:p>
                <a:r>
                  <a:rPr lang="en-US">
                    <a:noFill/>
                  </a:rPr>
                  <a:t> </a:t>
                </a:r>
              </a:p>
            </p:txBody>
          </p:sp>
        </mc:Fallback>
      </mc:AlternateContent>
    </p:spTree>
    <p:extLst>
      <p:ext uri="{BB962C8B-B14F-4D97-AF65-F5344CB8AC3E}">
        <p14:creationId xmlns:p14="http://schemas.microsoft.com/office/powerpoint/2010/main" val="384191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 be careful</a:t>
            </a:r>
            <a:endParaRPr lang="en-US" sz="2800" dirty="0"/>
          </a:p>
        </p:txBody>
      </p:sp>
      <p:sp>
        <p:nvSpPr>
          <p:cNvPr id="5" name="TextBox 4"/>
          <p:cNvSpPr txBox="1"/>
          <p:nvPr/>
        </p:nvSpPr>
        <p:spPr>
          <a:xfrm>
            <a:off x="822960" y="3236956"/>
            <a:ext cx="7543800"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FF0000"/>
                </a:solidFill>
              </a:rPr>
              <a:t>One have to select the ERGM coefficients</a:t>
            </a:r>
            <a:r>
              <a:rPr lang="en-US" sz="1600" b="1" dirty="0" smtClean="0"/>
              <a:t> </a:t>
            </a:r>
            <a:r>
              <a:rPr lang="en-US" sz="1600" dirty="0" smtClean="0"/>
              <a:t>(in a current study, all the parameters’ values are set to 2 (allowed types of triads) or -2 (forbidden types of triads));</a:t>
            </a:r>
          </a:p>
          <a:p>
            <a:pPr marL="742950" lvl="1" indent="-285750">
              <a:buFont typeface="Arial" panose="020B0604020202020204" pitchFamily="34" charset="0"/>
              <a:buChar char="•"/>
            </a:pPr>
            <a:r>
              <a:rPr lang="en-US" sz="1600" dirty="0" smtClean="0"/>
              <a:t>the density can be considered as being fixed or variable.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solidFill>
                  <a:srgbClr val="FF0000"/>
                </a:solidFill>
              </a:rPr>
              <a:t>The risk of almost full or almost empty generated network exists </a:t>
            </a:r>
            <a:r>
              <a:rPr lang="en-US" sz="1600" dirty="0" smtClean="0"/>
              <a:t>(could be avoided by carefully selected types of triads and/or by setting the number of links fixed).</a:t>
            </a:r>
          </a:p>
        </p:txBody>
      </p:sp>
    </p:spTree>
    <p:extLst>
      <p:ext uri="{BB962C8B-B14F-4D97-AF65-F5344CB8AC3E}">
        <p14:creationId xmlns:p14="http://schemas.microsoft.com/office/powerpoint/2010/main" val="1989643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graphicFrame>
        <p:nvGraphicFramePr>
          <p:cNvPr id="5" name="Diagram 4"/>
          <p:cNvGraphicFramePr/>
          <p:nvPr>
            <p:extLst>
              <p:ext uri="{D42A27DB-BD31-4B8C-83A1-F6EECF244321}">
                <p14:modId xmlns:p14="http://schemas.microsoft.com/office/powerpoint/2010/main" val="3772529513"/>
              </p:ext>
            </p:extLst>
          </p:nvPr>
        </p:nvGraphicFramePr>
        <p:xfrm>
          <a:off x="585216" y="2493265"/>
          <a:ext cx="8019288" cy="1944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5216" y="1857495"/>
            <a:ext cx="8019288" cy="369332"/>
          </a:xfrm>
          <a:prstGeom prst="rect">
            <a:avLst/>
          </a:prstGeom>
          <a:solidFill>
            <a:srgbClr val="FF0000"/>
          </a:solidFill>
        </p:spPr>
        <p:txBody>
          <a:bodyPr wrap="square" rtlCol="0">
            <a:spAutoFit/>
          </a:bodyPr>
          <a:lstStyle/>
          <a:p>
            <a:pPr algn="ctr"/>
            <a:r>
              <a:rPr lang="en-US" b="1" dirty="0" smtClean="0">
                <a:solidFill>
                  <a:schemeClr val="bg1"/>
                </a:solidFill>
              </a:rPr>
              <a:t>REPEAT 50 TIMES</a:t>
            </a:r>
            <a:endParaRPr lang="en-US" b="1" dirty="0">
              <a:solidFill>
                <a:schemeClr val="bg1"/>
              </a:solidFill>
            </a:endParaRPr>
          </a:p>
        </p:txBody>
      </p:sp>
      <mc:AlternateContent xmlns:mc="http://schemas.openxmlformats.org/markup-compatibility/2006" xmlns:a14="http://schemas.microsoft.com/office/drawing/2010/main">
        <mc:Choice Requires="a14">
          <p:sp>
            <p:nvSpPr>
              <p:cNvPr id="7" name="TextBox 6"/>
              <p:cNvSpPr txBox="1"/>
              <p:nvPr/>
            </p:nvSpPr>
            <p:spPr>
              <a:xfrm>
                <a:off x="585216" y="4615913"/>
                <a:ext cx="8019288" cy="1484124"/>
              </a:xfrm>
              <a:prstGeom prst="rect">
                <a:avLst/>
              </a:prstGeom>
              <a:solidFill>
                <a:srgbClr val="F7A8A7"/>
              </a:solidFill>
              <a:ln>
                <a:solidFill>
                  <a:schemeClr val="accent1">
                    <a:lumMod val="75000"/>
                  </a:schemeClr>
                </a:solidFill>
              </a:ln>
            </p:spPr>
            <p:txBody>
              <a:bodyPr wrap="square" rtlCol="0">
                <a:spAutoFit/>
              </a:bodyPr>
              <a:lstStyle/>
              <a:p>
                <a:pPr algn="ctr"/>
                <a:r>
                  <a:rPr lang="en-US" b="1" dirty="0" smtClean="0">
                    <a:solidFill>
                      <a:schemeClr val="tx1"/>
                    </a:solidFill>
                  </a:rPr>
                  <a:t>CALCULATE THE MEAN IMPROVEMENT VALUE AS </a:t>
                </a: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𝑀𝐼𝑉</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𝑚𝑒𝑎𝑛</m:t>
                      </m:r>
                      <m:d>
                        <m:dPr>
                          <m:ctrlPr>
                            <a:rPr lang="en-US" i="1" smtClean="0">
                              <a:solidFill>
                                <a:schemeClr val="tx1"/>
                              </a:solidFill>
                              <a:latin typeface="Cambria Math" panose="02040503050406030204" pitchFamily="18" charset="0"/>
                            </a:rPr>
                          </m:ctrlPr>
                        </m:dPr>
                        <m:e>
                          <m:f>
                            <m:fPr>
                              <m:ctrlPr>
                                <a:rPr lang="en-US" i="1" smtClean="0">
                                  <a:solidFill>
                                    <a:schemeClr val="tx1"/>
                                  </a:solidFill>
                                  <a:latin typeface="Cambria Math" panose="02040503050406030204" pitchFamily="18" charset="0"/>
                                </a:rPr>
                              </m:ctrlPr>
                            </m:fPr>
                            <m:num>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𝑟</m:t>
                                  </m:r>
                                </m:sub>
                              </m:sSub>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𝑚</m:t>
                                  </m:r>
                                </m:sub>
                              </m:sSub>
                            </m:num>
                            <m:den>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𝑟</m:t>
                                  </m:r>
                                </m:sub>
                              </m:sSub>
                            </m:den>
                          </m:f>
                        </m:e>
                      </m:d>
                      <m:r>
                        <a:rPr lang="en-US" b="0" i="1" smtClean="0">
                          <a:solidFill>
                            <a:schemeClr val="tx1"/>
                          </a:solidFill>
                          <a:latin typeface="Cambria Math" panose="02040503050406030204" pitchFamily="18" charset="0"/>
                        </a:rPr>
                        <m:t>∗100</m:t>
                      </m:r>
                    </m:oMath>
                  </m:oMathPara>
                </a14:m>
                <a:endParaRPr lang="en-US" sz="1600" dirty="0" smtClean="0">
                  <a:solidFill>
                    <a:schemeClr val="tx1"/>
                  </a:solidFill>
                </a:endParaRPr>
              </a:p>
              <a:p>
                <a:pPr algn="just"/>
                <a:r>
                  <a:rPr lang="en-US" sz="1600" dirty="0" smtClean="0">
                    <a:solidFill>
                      <a:schemeClr val="tx1"/>
                    </a:solidFill>
                  </a:rPr>
                  <a:t>where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𝑃</m:t>
                        </m:r>
                      </m:e>
                      <m:sub>
                        <m:r>
                          <a:rPr lang="en-US" sz="1600" b="0" i="1">
                            <a:solidFill>
                              <a:schemeClr val="tx1"/>
                            </a:solidFill>
                            <a:latin typeface="Cambria Math" panose="02040503050406030204" pitchFamily="18" charset="0"/>
                          </a:rPr>
                          <m:t>𝑟</m:t>
                        </m:r>
                      </m:sub>
                    </m:sSub>
                  </m:oMath>
                </a14:m>
                <a:r>
                  <a:rPr lang="en-US" sz="1600" dirty="0" smtClean="0">
                    <a:solidFill>
                      <a:schemeClr val="tx1"/>
                    </a:solidFill>
                  </a:rPr>
                  <a:t> are the values of the criterion function corresponding to random networks and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𝑃</m:t>
                        </m:r>
                      </m:e>
                      <m:sub>
                        <m:r>
                          <a:rPr lang="en-US" sz="1600" b="0" i="1">
                            <a:solidFill>
                              <a:schemeClr val="tx1"/>
                            </a:solidFill>
                            <a:latin typeface="Cambria Math" panose="02040503050406030204" pitchFamily="18" charset="0"/>
                          </a:rPr>
                          <m:t>𝑚</m:t>
                        </m:r>
                      </m:sub>
                    </m:sSub>
                  </m:oMath>
                </a14:m>
                <a:r>
                  <a:rPr lang="en-US" sz="1600" dirty="0" smtClean="0">
                    <a:solidFill>
                      <a:schemeClr val="tx1"/>
                    </a:solidFill>
                  </a:rPr>
                  <a:t> are the values of the criterion function corresponding to generated networks.</a:t>
                </a:r>
                <a:endParaRPr lang="en-US" sz="16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5216" y="4615913"/>
                <a:ext cx="8019288" cy="1484124"/>
              </a:xfrm>
              <a:prstGeom prst="rect">
                <a:avLst/>
              </a:prstGeom>
              <a:blipFill>
                <a:blip r:embed="rId8"/>
                <a:stretch>
                  <a:fillRect l="-303" t="-1626" b="-3659"/>
                </a:stretch>
              </a:blipFill>
              <a:ln>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241190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improvement values</a:t>
            </a:r>
            <a:endParaRPr lang="en-US" dirty="0"/>
          </a:p>
        </p:txBody>
      </p:sp>
      <p:graphicFrame>
        <p:nvGraphicFramePr>
          <p:cNvPr id="5" name="Chart 4"/>
          <p:cNvGraphicFramePr/>
          <p:nvPr>
            <p:extLst>
              <p:ext uri="{D42A27DB-BD31-4B8C-83A1-F6EECF244321}">
                <p14:modId xmlns:p14="http://schemas.microsoft.com/office/powerpoint/2010/main" val="1136698465"/>
              </p:ext>
            </p:extLst>
          </p:nvPr>
        </p:nvGraphicFramePr>
        <p:xfrm>
          <a:off x="125730" y="1737361"/>
          <a:ext cx="8903970" cy="453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815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Generated networks</a:t>
            </a:r>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220722" y="2771899"/>
            <a:ext cx="3831231" cy="3068068"/>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5205984" y="2759708"/>
            <a:ext cx="3846454" cy="3080259"/>
          </a:xfrm>
          <a:prstGeom prst="rect">
            <a:avLst/>
          </a:prstGeom>
        </p:spPr>
      </p:pic>
      <p:sp>
        <p:nvSpPr>
          <p:cNvPr id="7" name="TextBox 6"/>
          <p:cNvSpPr txBox="1"/>
          <p:nvPr/>
        </p:nvSpPr>
        <p:spPr>
          <a:xfrm>
            <a:off x="1220722" y="2247639"/>
            <a:ext cx="3831231" cy="338554"/>
          </a:xfrm>
          <a:prstGeom prst="rect">
            <a:avLst/>
          </a:prstGeom>
          <a:solidFill>
            <a:srgbClr val="FF0000"/>
          </a:solidFill>
        </p:spPr>
        <p:txBody>
          <a:bodyPr wrap="square" rtlCol="0">
            <a:spAutoFit/>
          </a:bodyPr>
          <a:lstStyle/>
          <a:p>
            <a:pPr algn="ctr"/>
            <a:r>
              <a:rPr lang="en-US" sz="1600" dirty="0" smtClean="0">
                <a:solidFill>
                  <a:schemeClr val="bg1"/>
                </a:solidFill>
              </a:rPr>
              <a:t>RELOCATION OF LINKS ALGORITHM</a:t>
            </a:r>
            <a:endParaRPr lang="en-US" sz="1600" dirty="0">
              <a:solidFill>
                <a:schemeClr val="bg1"/>
              </a:solidFill>
            </a:endParaRPr>
          </a:p>
        </p:txBody>
      </p:sp>
      <p:sp>
        <p:nvSpPr>
          <p:cNvPr id="8" name="TextBox 7"/>
          <p:cNvSpPr txBox="1"/>
          <p:nvPr/>
        </p:nvSpPr>
        <p:spPr>
          <a:xfrm>
            <a:off x="5190849" y="2247639"/>
            <a:ext cx="3831231" cy="338554"/>
          </a:xfrm>
          <a:prstGeom prst="rect">
            <a:avLst/>
          </a:prstGeom>
          <a:solidFill>
            <a:srgbClr val="FF0000"/>
          </a:solidFill>
        </p:spPr>
        <p:txBody>
          <a:bodyPr wrap="square" rtlCol="0">
            <a:spAutoFit/>
          </a:bodyPr>
          <a:lstStyle/>
          <a:p>
            <a:pPr algn="ctr"/>
            <a:r>
              <a:rPr lang="en-US" sz="1600" dirty="0" smtClean="0">
                <a:solidFill>
                  <a:schemeClr val="bg1"/>
                </a:solidFill>
              </a:rPr>
              <a:t>MCMC ALGORITHM</a:t>
            </a:r>
            <a:endParaRPr lang="en-US" sz="1600" dirty="0">
              <a:solidFill>
                <a:schemeClr val="bg1"/>
              </a:solidFill>
            </a:endParaRPr>
          </a:p>
        </p:txBody>
      </p:sp>
      <p:sp>
        <p:nvSpPr>
          <p:cNvPr id="9" name="TextBox 8"/>
          <p:cNvSpPr txBox="1"/>
          <p:nvPr/>
        </p:nvSpPr>
        <p:spPr>
          <a:xfrm>
            <a:off x="85344" y="2247639"/>
            <a:ext cx="996482" cy="338554"/>
          </a:xfrm>
          <a:prstGeom prst="rect">
            <a:avLst/>
          </a:prstGeom>
          <a:solidFill>
            <a:srgbClr val="FF0000"/>
          </a:solidFill>
        </p:spPr>
        <p:txBody>
          <a:bodyPr wrap="square" rtlCol="0">
            <a:spAutoFit/>
          </a:bodyPr>
          <a:lstStyle/>
          <a:p>
            <a:pPr algn="ctr"/>
            <a:r>
              <a:rPr lang="en-US" sz="1600" dirty="0" smtClean="0">
                <a:solidFill>
                  <a:schemeClr val="bg1"/>
                </a:solidFill>
              </a:rPr>
              <a:t>IDEAL</a:t>
            </a:r>
            <a:endParaRPr lang="en-US" sz="1600" dirty="0">
              <a:solidFill>
                <a:schemeClr val="bg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90" y="3197088"/>
            <a:ext cx="354353" cy="360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36" y="3671517"/>
            <a:ext cx="357154" cy="3600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962" y="2759708"/>
            <a:ext cx="351428" cy="360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849" y="4102341"/>
            <a:ext cx="347193" cy="3600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128" y="4539721"/>
            <a:ext cx="352914" cy="36000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148" y="4963961"/>
            <a:ext cx="350039" cy="3600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710" y="5388201"/>
            <a:ext cx="352857" cy="360000"/>
          </a:xfrm>
          <a:prstGeom prst="rect">
            <a:avLst/>
          </a:prstGeom>
        </p:spPr>
      </p:pic>
    </p:spTree>
    <p:extLst>
      <p:ext uri="{BB962C8B-B14F-4D97-AF65-F5344CB8AC3E}">
        <p14:creationId xmlns:p14="http://schemas.microsoft.com/office/powerpoint/2010/main" val="3729559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Hierarchical blockmodel </a:t>
            </a:r>
            <a:r>
              <a:rPr lang="en-US" sz="3200" dirty="0"/>
              <a:t>without complete blocks on </a:t>
            </a:r>
            <a:r>
              <a:rPr lang="en-US" sz="3200" dirty="0" smtClean="0"/>
              <a:t>the diagonal</a:t>
            </a:r>
            <a:endParaRPr lang="en-US" sz="3200" dirty="0"/>
          </a:p>
        </p:txBody>
      </p:sp>
      <p:sp>
        <p:nvSpPr>
          <p:cNvPr id="4" name="TextBox 3"/>
          <p:cNvSpPr txBox="1"/>
          <p:nvPr/>
        </p:nvSpPr>
        <p:spPr>
          <a:xfrm>
            <a:off x="948267" y="1850814"/>
            <a:ext cx="7418493" cy="4031873"/>
          </a:xfrm>
          <a:prstGeom prst="rect">
            <a:avLst/>
          </a:prstGeom>
          <a:noFill/>
        </p:spPr>
        <p:txBody>
          <a:bodyPr wrap="square" rtlCol="0">
            <a:spAutoFit/>
          </a:bodyPr>
          <a:lstStyle/>
          <a:p>
            <a:pPr algn="just"/>
            <a:r>
              <a:rPr lang="en-US" sz="1600" dirty="0" smtClean="0"/>
              <a:t>The resulting structures are </a:t>
            </a:r>
            <a:r>
              <a:rPr lang="en-US" sz="1600" b="1" dirty="0" smtClean="0">
                <a:solidFill>
                  <a:srgbClr val="FF0000"/>
                </a:solidFill>
              </a:rPr>
              <a:t>hierarchical but with asymmetric links from the lower to the upper positions</a:t>
            </a:r>
            <a:r>
              <a:rPr lang="en-US"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algn="just"/>
            <a:r>
              <a:rPr lang="en-US" sz="1600" dirty="0" smtClean="0"/>
              <a:t>To omit such links, </a:t>
            </a:r>
            <a:r>
              <a:rPr lang="en-US" sz="1600" b="1" dirty="0" smtClean="0">
                <a:solidFill>
                  <a:srgbClr val="FF0000"/>
                </a:solidFill>
              </a:rPr>
              <a:t>the paths of length three can be added to the triads</a:t>
            </a:r>
            <a:r>
              <a:rPr lang="en-US"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endParaRPr lang="en-US" sz="1600" dirty="0"/>
          </a:p>
          <a:p>
            <a:pPr algn="just"/>
            <a:r>
              <a:rPr lang="en-US" sz="1600" dirty="0" smtClean="0"/>
              <a:t>To force the three positions to emerge, </a:t>
            </a:r>
            <a:r>
              <a:rPr lang="en-US" sz="1600" b="1" dirty="0" smtClean="0">
                <a:solidFill>
                  <a:srgbClr val="FF0000"/>
                </a:solidFill>
              </a:rPr>
              <a:t>the parameter value for the triads of type 021D has to be increased</a:t>
            </a:r>
            <a:r>
              <a:rPr lang="en-US" sz="1600" dirty="0" smtClean="0"/>
              <a:t>.</a:t>
            </a:r>
          </a:p>
          <a:p>
            <a:pPr algn="just"/>
            <a:endParaRPr lang="en-US" sz="1600" dirty="0" smtClean="0"/>
          </a:p>
          <a:p>
            <a:pPr algn="just"/>
            <a:endParaRPr lang="en-US" sz="1600" dirty="0" smtClean="0"/>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t="64490" b="11050"/>
          <a:stretch/>
        </p:blipFill>
        <p:spPr>
          <a:xfrm>
            <a:off x="1567688" y="5241166"/>
            <a:ext cx="6353175" cy="1032106"/>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b="75480"/>
          <a:stretch/>
        </p:blipFill>
        <p:spPr>
          <a:xfrm>
            <a:off x="1480923" y="2396068"/>
            <a:ext cx="6353175" cy="1034626"/>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t="32465" b="42734"/>
          <a:stretch/>
        </p:blipFill>
        <p:spPr>
          <a:xfrm>
            <a:off x="1480922" y="3661286"/>
            <a:ext cx="6353175" cy="1046480"/>
          </a:xfrm>
          <a:prstGeom prst="rect">
            <a:avLst/>
          </a:prstGeom>
        </p:spPr>
      </p:pic>
      <p:pic>
        <p:nvPicPr>
          <p:cNvPr id="9" name="Picture 4" descr="https://4310b1a9-a-03d72c85-s-sites.googlegroups.com/a/iitnetworks.org/home/research/social-networks/Screen%20shot%202012-02-28%20at%208.31.25%20PM.png?attachauth=ANoY7cpbRinmf_S0sRFVk5e8ApUAyYY_NNp0FtkleHWarilJVRVIcfts-cqR_am8_JLv2ApcGXa_guTAWKE3m26BL5bF5kzLTib-Vd75Z4BHvWYgH7MurdwFMQqt5FxAdS88akbN-cJMdnI17PuQ0mHw1UInRwYjVNAIzHaEZn7sdsK1h170trpmO2G8Rjx0zqioMIsSb32xhGm5XpD4SEhT2A586rWmAk99C_A5uUiGE-JP-tCzF0tEyGACU5P3ESYfZknmLqpsUP1LokiQ1yFhFtV4mshO5g%3D%3D&amp;attredirects=0"/>
          <p:cNvPicPr>
            <a:picLocks noChangeAspect="1" noChangeArrowheads="1"/>
          </p:cNvPicPr>
          <p:nvPr/>
        </p:nvPicPr>
        <p:blipFill rotWithShape="1">
          <a:blip r:embed="rId4">
            <a:extLst>
              <a:ext uri="{28A0092B-C50C-407E-A947-70E740481C1C}">
                <a14:useLocalDpi xmlns:a14="http://schemas.microsoft.com/office/drawing/2010/main" val="0"/>
              </a:ext>
            </a:extLst>
          </a:blip>
          <a:srcRect l="77559" b="72317"/>
          <a:stretch/>
        </p:blipFill>
        <p:spPr bwMode="auto">
          <a:xfrm>
            <a:off x="145534" y="4707766"/>
            <a:ext cx="857377" cy="80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35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4" name="Rectangle 3"/>
          <p:cNvSpPr/>
          <p:nvPr/>
        </p:nvSpPr>
        <p:spPr>
          <a:xfrm>
            <a:off x="822960" y="2808129"/>
            <a:ext cx="7543800" cy="2463560"/>
          </a:xfrm>
          <a:prstGeom prst="rect">
            <a:avLst/>
          </a:prstGeom>
        </p:spPr>
        <p:txBody>
          <a:bodyPr wrap="square">
            <a:spAutoFit/>
          </a:bodyPr>
          <a:lstStyle/>
          <a:p>
            <a:pPr marL="342900" lvl="0" indent="-342900" algn="just">
              <a:lnSpc>
                <a:spcPct val="107000"/>
              </a:lnSpc>
              <a:spcAft>
                <a:spcPts val="0"/>
              </a:spcAft>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networks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with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given blockmodels are generated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started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by random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networks</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Most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of the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studied blockmodel types can be generated considering different triad </a:t>
            </a: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types </a:t>
            </a:r>
            <a:r>
              <a:rPr lang="en-US" sz="1600" dirty="0" smtClean="0">
                <a:latin typeface="Calibri" panose="020F0502020204030204" pitchFamily="34" charset="0"/>
                <a:ea typeface="Calibri" panose="020F0502020204030204" pitchFamily="34" charset="0"/>
                <a:cs typeface="Times New Roman" panose="02020603050405020304" pitchFamily="18" charset="0"/>
              </a:rPr>
              <a:t>(the RL algorithm is more deterministic but the produced networks are closer to the ideal ones, compared to the MCMC algorithm).</a:t>
            </a:r>
          </a:p>
          <a:p>
            <a:pPr marL="342900" lvl="0" indent="-342900" algn="just">
              <a:lnSpc>
                <a:spcPct val="107000"/>
              </a:lnSpc>
              <a:spcAft>
                <a:spcPts val="0"/>
              </a:spcAft>
              <a:buFont typeface="+mj-lt"/>
              <a:buAutoNum type="arabicPeriod"/>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1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Considering some additional local network characteristics can substantially improve the generated blockmodel </a:t>
            </a:r>
            <a:r>
              <a:rPr lang="en-US" sz="1600" dirty="0" smtClean="0">
                <a:latin typeface="Calibri" panose="020F0502020204030204" pitchFamily="34" charset="0"/>
                <a:ea typeface="Calibri" panose="020F0502020204030204" pitchFamily="34" charset="0"/>
                <a:cs typeface="Times New Roman" panose="02020603050405020304" pitchFamily="18" charset="0"/>
              </a:rPr>
              <a:t>which was shown on the example of a hierarchical blockmodel where the paths of length three were further considered.</a:t>
            </a:r>
          </a:p>
        </p:txBody>
      </p:sp>
    </p:spTree>
    <p:extLst>
      <p:ext uri="{BB962C8B-B14F-4D97-AF65-F5344CB8AC3E}">
        <p14:creationId xmlns:p14="http://schemas.microsoft.com/office/powerpoint/2010/main" val="283642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5" name="TextBox 4"/>
          <p:cNvSpPr txBox="1"/>
          <p:nvPr/>
        </p:nvSpPr>
        <p:spPr>
          <a:xfrm>
            <a:off x="822960" y="4971119"/>
            <a:ext cx="7543800" cy="830997"/>
          </a:xfrm>
          <a:prstGeom prst="rect">
            <a:avLst/>
          </a:prstGeom>
          <a:noFill/>
        </p:spPr>
        <p:txBody>
          <a:bodyPr wrap="square" rtlCol="0">
            <a:spAutoFit/>
          </a:bodyPr>
          <a:lstStyle/>
          <a:p>
            <a:pPr algn="just"/>
            <a:r>
              <a:rPr lang="en-US" sz="1600" b="1" dirty="0" smtClean="0">
                <a:solidFill>
                  <a:srgbClr val="FF0000"/>
                </a:solidFill>
              </a:rPr>
              <a:t>Example:</a:t>
            </a:r>
            <a:r>
              <a:rPr lang="en-US" sz="1600" dirty="0" smtClean="0"/>
              <a:t> In a new emerging organization one would like to encourage the employs to collaborate in a way that would result in a given structure (e.g., cohesive or hierarchical) in order to increase productivity.</a:t>
            </a:r>
          </a:p>
        </p:txBody>
      </p:sp>
      <p:graphicFrame>
        <p:nvGraphicFramePr>
          <p:cNvPr id="6" name="Diagram 5"/>
          <p:cNvGraphicFramePr/>
          <p:nvPr>
            <p:extLst>
              <p:ext uri="{D42A27DB-BD31-4B8C-83A1-F6EECF244321}">
                <p14:modId xmlns:p14="http://schemas.microsoft.com/office/powerpoint/2010/main" val="295096542"/>
              </p:ext>
            </p:extLst>
          </p:nvPr>
        </p:nvGraphicFramePr>
        <p:xfrm>
          <a:off x="822960" y="2035394"/>
          <a:ext cx="7543800" cy="2637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09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Local and global network structures</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3969901485"/>
              </p:ext>
            </p:extLst>
          </p:nvPr>
        </p:nvGraphicFramePr>
        <p:xfrm>
          <a:off x="822960" y="1827361"/>
          <a:ext cx="7543800" cy="219456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3272861646"/>
                    </a:ext>
                  </a:extLst>
                </a:gridCol>
                <a:gridCol w="3771900">
                  <a:extLst>
                    <a:ext uri="{9D8B030D-6E8A-4147-A177-3AD203B41FA5}">
                      <a16:colId xmlns:a16="http://schemas.microsoft.com/office/drawing/2014/main" val="2515289928"/>
                    </a:ext>
                  </a:extLst>
                </a:gridCol>
              </a:tblGrid>
              <a:tr h="381000">
                <a:tc>
                  <a:txBody>
                    <a:bodyPr/>
                    <a:lstStyle/>
                    <a:p>
                      <a:r>
                        <a:rPr lang="en-US" dirty="0" smtClean="0"/>
                        <a:t>LOCAL</a:t>
                      </a:r>
                      <a:r>
                        <a:rPr lang="en-US" baseline="0" dirty="0" smtClean="0"/>
                        <a:t> NETWORK STRCUTURES</a:t>
                      </a:r>
                    </a:p>
                    <a:p>
                      <a:r>
                        <a:rPr lang="en-US" baseline="0" dirty="0" smtClean="0"/>
                        <a:t>DIFFERENT TYPES OF TRIADS</a:t>
                      </a:r>
                      <a:endParaRPr lang="en-US" dirty="0"/>
                    </a:p>
                  </a:txBody>
                  <a:tcPr/>
                </a:tc>
                <a:tc>
                  <a:txBody>
                    <a:bodyPr/>
                    <a:lstStyle/>
                    <a:p>
                      <a:r>
                        <a:rPr lang="en-US" dirty="0" smtClean="0"/>
                        <a:t>GLOBAL NETWORK STRUCUTRES</a:t>
                      </a:r>
                    </a:p>
                    <a:p>
                      <a:r>
                        <a:rPr lang="en-US" dirty="0" smtClean="0"/>
                        <a:t>DIFFERENT</a:t>
                      </a:r>
                      <a:r>
                        <a:rPr lang="en-US" baseline="0" dirty="0" smtClean="0"/>
                        <a:t> TYPES OF BLOCKMODELS</a:t>
                      </a:r>
                      <a:endParaRPr lang="en-US" dirty="0"/>
                    </a:p>
                  </a:txBody>
                  <a:tcPr/>
                </a:tc>
                <a:extLst>
                  <a:ext uri="{0D108BD9-81ED-4DB2-BD59-A6C34878D82A}">
                    <a16:rowId xmlns:a16="http://schemas.microsoft.com/office/drawing/2014/main" val="128201082"/>
                  </a:ext>
                </a:extLst>
              </a:tr>
              <a:tr h="1522494">
                <a:tc>
                  <a:txBody>
                    <a:bodyPr/>
                    <a:lstStyle/>
                    <a:p>
                      <a:pPr algn="just"/>
                      <a:r>
                        <a:rPr lang="en-US" sz="1600" baseline="0" dirty="0" smtClean="0"/>
                        <a:t>Very often studied as micro structures in different macro structures.</a:t>
                      </a:r>
                    </a:p>
                    <a:p>
                      <a:pPr algn="just"/>
                      <a:endParaRPr lang="en-US" sz="1600" baseline="0" dirty="0" smtClean="0"/>
                    </a:p>
                    <a:p>
                      <a:pPr algn="just"/>
                      <a:r>
                        <a:rPr lang="en-US" sz="1600" baseline="0" dirty="0" smtClean="0"/>
                        <a:t>16 different types. Yet, only 15 of them will be considered in this study to avoid multicolinearity.</a:t>
                      </a:r>
                    </a:p>
                  </a:txBody>
                  <a:tcPr anchor="ctr"/>
                </a:tc>
                <a:tc>
                  <a:txBody>
                    <a:bodyPr/>
                    <a:lstStyle/>
                    <a:p>
                      <a:pPr>
                        <a:spcAft>
                          <a:spcPts val="0"/>
                        </a:spcAft>
                      </a:pPr>
                      <a:r>
                        <a:rPr lang="en-US" sz="1600" dirty="0" smtClean="0">
                          <a:ea typeface="Times New Roman" panose="02020603050405020304" pitchFamily="18" charset="0"/>
                          <a:cs typeface="Arial" panose="020B0604020202020204" pitchFamily="34" charset="0"/>
                        </a:rPr>
                        <a:t>A blockmodel  is a network where the units are clusters (positions) of (structurally) equivalent units from the studied network.  </a:t>
                      </a:r>
                    </a:p>
                    <a:p>
                      <a:pPr>
                        <a:spcAft>
                          <a:spcPts val="0"/>
                        </a:spcAft>
                      </a:pPr>
                      <a:r>
                        <a:rPr lang="en-US" sz="1600" dirty="0" smtClean="0">
                          <a:ea typeface="Times New Roman" panose="02020603050405020304" pitchFamily="18" charset="0"/>
                          <a:cs typeface="Arial" panose="020B0604020202020204" pitchFamily="34" charset="0"/>
                        </a:rPr>
                        <a:t/>
                      </a:r>
                      <a:br>
                        <a:rPr lang="en-US" sz="1600" dirty="0" smtClean="0">
                          <a:ea typeface="Times New Roman" panose="02020603050405020304" pitchFamily="18" charset="0"/>
                          <a:cs typeface="Arial" panose="020B0604020202020204" pitchFamily="34" charset="0"/>
                        </a:rPr>
                      </a:br>
                      <a:r>
                        <a:rPr lang="en-US" sz="1600" dirty="0" smtClean="0">
                          <a:ea typeface="Times New Roman" panose="02020603050405020304" pitchFamily="18" charset="0"/>
                          <a:cs typeface="Arial" panose="020B0604020202020204" pitchFamily="34" charset="0"/>
                        </a:rPr>
                        <a:t>The term block refers to the ties between two clusters (positions).</a:t>
                      </a:r>
                    </a:p>
                  </a:txBody>
                  <a:tcPr anchor="ctr"/>
                </a:tc>
                <a:extLst>
                  <a:ext uri="{0D108BD9-81ED-4DB2-BD59-A6C34878D82A}">
                    <a16:rowId xmlns:a16="http://schemas.microsoft.com/office/drawing/2014/main" val="2623894861"/>
                  </a:ext>
                </a:extLst>
              </a:tr>
            </a:tbl>
          </a:graphicData>
        </a:graphic>
      </p:graphicFrame>
      <p:pic>
        <p:nvPicPr>
          <p:cNvPr id="6" name="Picture 4" descr="https://4310b1a9-a-03d72c85-s-sites.googlegroups.com/a/iitnetworks.org/home/research/social-networks/Screen%20shot%202012-02-28%20at%208.31.25%20PM.png?attachauth=ANoY7cpbRinmf_S0sRFVk5e8ApUAyYY_NNp0FtkleHWarilJVRVIcfts-cqR_am8_JLv2ApcGXa_guTAWKE3m26BL5bF5kzLTib-Vd75Z4BHvWYgH7MurdwFMQqt5FxAdS88akbN-cJMdnI17PuQ0mHw1UInRwYjVNAIzHaEZn7sdsK1h170trpmO2G8Rjx0zqioMIsSb32xhGm5XpD4SEhT2A586rWmAk99C_A5uUiGE-JP-tCzF0tEyGACU5P3ESYfZknmLqpsUP1LokiQ1yFhFtV4mshO5g%3D%3D&amp;attredirects=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9154" y="4026899"/>
            <a:ext cx="3003360" cy="2287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4817" y="4339778"/>
            <a:ext cx="885883" cy="900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7814" y="5329778"/>
            <a:ext cx="892886" cy="900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9126" y="4879778"/>
            <a:ext cx="878572" cy="900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0816" y="5329778"/>
            <a:ext cx="867984" cy="9000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6517" y="4339778"/>
            <a:ext cx="882283" cy="9000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4617" y="4339778"/>
            <a:ext cx="875098" cy="9000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4617" y="5329778"/>
            <a:ext cx="882143" cy="900000"/>
          </a:xfrm>
          <a:prstGeom prst="rect">
            <a:avLst/>
          </a:prstGeom>
        </p:spPr>
      </p:pic>
    </p:spTree>
    <p:extLst>
      <p:ext uri="{BB962C8B-B14F-4D97-AF65-F5344CB8AC3E}">
        <p14:creationId xmlns:p14="http://schemas.microsoft.com/office/powerpoint/2010/main" val="423208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Different types of blockmodels</a:t>
            </a:r>
            <a:endParaRPr lang="en-US" sz="4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626" y="2518179"/>
            <a:ext cx="708706" cy="720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959" y="4609882"/>
            <a:ext cx="714309" cy="720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43" y="3697149"/>
            <a:ext cx="702858" cy="7200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1436" y="4609882"/>
            <a:ext cx="694387" cy="72000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1298" y="2518179"/>
            <a:ext cx="705826" cy="7200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5739" y="4542548"/>
            <a:ext cx="700078" cy="72000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0103" y="2506365"/>
            <a:ext cx="705714" cy="720000"/>
          </a:xfrm>
          <a:prstGeom prst="rect">
            <a:avLst/>
          </a:prstGeom>
        </p:spPr>
      </p:pic>
      <p:sp>
        <p:nvSpPr>
          <p:cNvPr id="8" name="TextBox 7"/>
          <p:cNvSpPr txBox="1"/>
          <p:nvPr/>
        </p:nvSpPr>
        <p:spPr>
          <a:xfrm>
            <a:off x="432294" y="4475694"/>
            <a:ext cx="1229999" cy="307777"/>
          </a:xfrm>
          <a:prstGeom prst="rect">
            <a:avLst/>
          </a:prstGeom>
          <a:noFill/>
        </p:spPr>
        <p:txBody>
          <a:bodyPr wrap="square" rtlCol="0">
            <a:spAutoFit/>
          </a:bodyPr>
          <a:lstStyle/>
          <a:p>
            <a:pPr algn="ctr"/>
            <a:r>
              <a:rPr lang="en-US" sz="1400" b="1" dirty="0" smtClean="0"/>
              <a:t>cohesive</a:t>
            </a:r>
            <a:endParaRPr lang="en-US" sz="1400" b="1" dirty="0"/>
          </a:p>
        </p:txBody>
      </p:sp>
      <p:sp>
        <p:nvSpPr>
          <p:cNvPr id="25" name="TextBox 24"/>
          <p:cNvSpPr txBox="1"/>
          <p:nvPr/>
        </p:nvSpPr>
        <p:spPr>
          <a:xfrm>
            <a:off x="2305238" y="3306388"/>
            <a:ext cx="1389493" cy="523220"/>
          </a:xfrm>
          <a:prstGeom prst="rect">
            <a:avLst/>
          </a:prstGeom>
          <a:noFill/>
        </p:spPr>
        <p:txBody>
          <a:bodyPr wrap="square" rtlCol="0">
            <a:spAutoFit/>
          </a:bodyPr>
          <a:lstStyle/>
          <a:p>
            <a:pPr algn="ctr"/>
            <a:r>
              <a:rPr lang="en-US" sz="1400" dirty="0" smtClean="0"/>
              <a:t>symmetric</a:t>
            </a:r>
            <a:br>
              <a:rPr lang="en-US" sz="1400" dirty="0" smtClean="0"/>
            </a:br>
            <a:r>
              <a:rPr lang="en-US" sz="1400" b="1" dirty="0" smtClean="0"/>
              <a:t>core-periphery</a:t>
            </a:r>
            <a:endParaRPr lang="en-US" sz="1400" b="1" dirty="0"/>
          </a:p>
        </p:txBody>
      </p:sp>
      <p:sp>
        <p:nvSpPr>
          <p:cNvPr id="26" name="TextBox 25"/>
          <p:cNvSpPr txBox="1"/>
          <p:nvPr/>
        </p:nvSpPr>
        <p:spPr>
          <a:xfrm>
            <a:off x="2313233" y="5424913"/>
            <a:ext cx="1288623" cy="523220"/>
          </a:xfrm>
          <a:prstGeom prst="rect">
            <a:avLst/>
          </a:prstGeom>
          <a:noFill/>
        </p:spPr>
        <p:txBody>
          <a:bodyPr wrap="none" rtlCol="0">
            <a:spAutoFit/>
          </a:bodyPr>
          <a:lstStyle/>
          <a:p>
            <a:pPr algn="ctr"/>
            <a:r>
              <a:rPr lang="en-US" sz="1400" dirty="0"/>
              <a:t>a</a:t>
            </a:r>
            <a:r>
              <a:rPr lang="en-US" sz="1400" dirty="0" smtClean="0"/>
              <a:t>symmetric</a:t>
            </a:r>
            <a:br>
              <a:rPr lang="en-US" sz="1400" dirty="0" smtClean="0"/>
            </a:br>
            <a:r>
              <a:rPr lang="en-US" sz="1400" b="1" dirty="0" smtClean="0"/>
              <a:t>core-periphery</a:t>
            </a:r>
            <a:endParaRPr lang="en-US" sz="1400" b="1" dirty="0"/>
          </a:p>
        </p:txBody>
      </p:sp>
      <p:sp>
        <p:nvSpPr>
          <p:cNvPr id="27" name="TextBox 26"/>
          <p:cNvSpPr txBox="1"/>
          <p:nvPr/>
        </p:nvSpPr>
        <p:spPr>
          <a:xfrm>
            <a:off x="4442868" y="3318485"/>
            <a:ext cx="1406539" cy="738664"/>
          </a:xfrm>
          <a:prstGeom prst="rect">
            <a:avLst/>
          </a:prstGeom>
          <a:noFill/>
        </p:spPr>
        <p:txBody>
          <a:bodyPr wrap="none" rtlCol="0">
            <a:spAutoFit/>
          </a:bodyPr>
          <a:lstStyle/>
          <a:p>
            <a:pPr algn="ctr"/>
            <a:r>
              <a:rPr lang="en-US" sz="1400" b="1" dirty="0" smtClean="0"/>
              <a:t>hierarchical</a:t>
            </a:r>
            <a:r>
              <a:rPr lang="en-US" sz="1400" dirty="0" smtClean="0"/>
              <a:t> with</a:t>
            </a:r>
            <a:br>
              <a:rPr lang="en-US" sz="1400" dirty="0" smtClean="0"/>
            </a:br>
            <a:r>
              <a:rPr lang="en-US" sz="1400" dirty="0" smtClean="0"/>
              <a:t>complete blocks </a:t>
            </a:r>
            <a:br>
              <a:rPr lang="en-US" sz="1400" dirty="0" smtClean="0"/>
            </a:br>
            <a:r>
              <a:rPr lang="en-US" sz="1400" dirty="0" smtClean="0"/>
              <a:t>on the diagonal</a:t>
            </a:r>
            <a:endParaRPr lang="en-US" sz="1400" dirty="0"/>
          </a:p>
        </p:txBody>
      </p:sp>
      <p:sp>
        <p:nvSpPr>
          <p:cNvPr id="29" name="TextBox 28"/>
          <p:cNvSpPr txBox="1"/>
          <p:nvPr/>
        </p:nvSpPr>
        <p:spPr>
          <a:xfrm>
            <a:off x="4313794" y="5424913"/>
            <a:ext cx="1664686" cy="738664"/>
          </a:xfrm>
          <a:prstGeom prst="rect">
            <a:avLst/>
          </a:prstGeom>
          <a:noFill/>
        </p:spPr>
        <p:txBody>
          <a:bodyPr wrap="none" rtlCol="0">
            <a:spAutoFit/>
          </a:bodyPr>
          <a:lstStyle/>
          <a:p>
            <a:pPr algn="ctr"/>
            <a:r>
              <a:rPr lang="en-US" sz="1400" b="1" dirty="0" smtClean="0"/>
              <a:t>hierarchical</a:t>
            </a:r>
            <a:r>
              <a:rPr lang="en-US" sz="1400" dirty="0" smtClean="0"/>
              <a:t> without</a:t>
            </a:r>
            <a:br>
              <a:rPr lang="en-US" sz="1400" dirty="0" smtClean="0"/>
            </a:br>
            <a:r>
              <a:rPr lang="en-US" sz="1400" dirty="0" smtClean="0"/>
              <a:t>complete blocks </a:t>
            </a:r>
            <a:br>
              <a:rPr lang="en-US" sz="1400" dirty="0" smtClean="0"/>
            </a:br>
            <a:r>
              <a:rPr lang="en-US" sz="1400" dirty="0" smtClean="0"/>
              <a:t>on the diagonal</a:t>
            </a:r>
            <a:endParaRPr lang="en-US" sz="1400" dirty="0"/>
          </a:p>
        </p:txBody>
      </p:sp>
      <p:sp>
        <p:nvSpPr>
          <p:cNvPr id="30" name="TextBox 29"/>
          <p:cNvSpPr txBox="1"/>
          <p:nvPr/>
        </p:nvSpPr>
        <p:spPr>
          <a:xfrm>
            <a:off x="6965007" y="3321794"/>
            <a:ext cx="1406539" cy="738664"/>
          </a:xfrm>
          <a:prstGeom prst="rect">
            <a:avLst/>
          </a:prstGeom>
          <a:noFill/>
        </p:spPr>
        <p:txBody>
          <a:bodyPr wrap="none" rtlCol="0">
            <a:spAutoFit/>
          </a:bodyPr>
          <a:lstStyle/>
          <a:p>
            <a:pPr algn="ctr"/>
            <a:r>
              <a:rPr lang="en-US" sz="1400" b="1" dirty="0" smtClean="0"/>
              <a:t>transitivity</a:t>
            </a:r>
            <a:r>
              <a:rPr lang="en-US" sz="1400" dirty="0" smtClean="0"/>
              <a:t> with</a:t>
            </a:r>
            <a:br>
              <a:rPr lang="en-US" sz="1400" dirty="0" smtClean="0"/>
            </a:br>
            <a:r>
              <a:rPr lang="en-US" sz="1400" dirty="0" smtClean="0"/>
              <a:t>complete blocks </a:t>
            </a:r>
            <a:br>
              <a:rPr lang="en-US" sz="1400" dirty="0" smtClean="0"/>
            </a:br>
            <a:r>
              <a:rPr lang="en-US" sz="1400" dirty="0" smtClean="0"/>
              <a:t>on the diagonal</a:t>
            </a:r>
            <a:endParaRPr lang="en-US" sz="1400" dirty="0"/>
          </a:p>
        </p:txBody>
      </p:sp>
      <p:sp>
        <p:nvSpPr>
          <p:cNvPr id="31" name="TextBox 30"/>
          <p:cNvSpPr txBox="1"/>
          <p:nvPr/>
        </p:nvSpPr>
        <p:spPr>
          <a:xfrm>
            <a:off x="6863792" y="5424913"/>
            <a:ext cx="1608967" cy="738664"/>
          </a:xfrm>
          <a:prstGeom prst="rect">
            <a:avLst/>
          </a:prstGeom>
          <a:noFill/>
        </p:spPr>
        <p:txBody>
          <a:bodyPr wrap="none" rtlCol="0">
            <a:spAutoFit/>
          </a:bodyPr>
          <a:lstStyle/>
          <a:p>
            <a:pPr algn="ctr"/>
            <a:r>
              <a:rPr lang="en-US" sz="1400" b="1" dirty="0" smtClean="0"/>
              <a:t>transitivity</a:t>
            </a:r>
            <a:r>
              <a:rPr lang="en-US" sz="1400" dirty="0" smtClean="0"/>
              <a:t> without</a:t>
            </a:r>
            <a:br>
              <a:rPr lang="en-US" sz="1400" dirty="0" smtClean="0"/>
            </a:br>
            <a:r>
              <a:rPr lang="en-US" sz="1400" dirty="0" smtClean="0"/>
              <a:t>complete blocks </a:t>
            </a:r>
            <a:br>
              <a:rPr lang="en-US" sz="1400" dirty="0" smtClean="0"/>
            </a:br>
            <a:r>
              <a:rPr lang="en-US" sz="1400" dirty="0" smtClean="0"/>
              <a:t>on the diagonal</a:t>
            </a:r>
            <a:endParaRPr lang="en-US" sz="1400" dirty="0"/>
          </a:p>
        </p:txBody>
      </p:sp>
      <p:pic>
        <p:nvPicPr>
          <p:cNvPr id="32" name="Picture 31"/>
          <p:cNvPicPr>
            <a:picLocks noChangeAspect="1"/>
          </p:cNvPicPr>
          <p:nvPr/>
        </p:nvPicPr>
        <p:blipFill rotWithShape="1">
          <a:blip r:embed="rId10"/>
          <a:srcRect l="59837" t="71002" r="31402" b="13580"/>
          <a:stretch/>
        </p:blipFill>
        <p:spPr>
          <a:xfrm>
            <a:off x="6807529" y="2242498"/>
            <a:ext cx="579121" cy="995681"/>
          </a:xfrm>
          <a:prstGeom prst="rect">
            <a:avLst/>
          </a:prstGeom>
        </p:spPr>
      </p:pic>
      <p:pic>
        <p:nvPicPr>
          <p:cNvPr id="33" name="Picture 32"/>
          <p:cNvPicPr>
            <a:picLocks noChangeAspect="1"/>
          </p:cNvPicPr>
          <p:nvPr/>
        </p:nvPicPr>
        <p:blipFill rotWithShape="1">
          <a:blip r:embed="rId10"/>
          <a:srcRect l="8040" t="71947" r="83353" b="13422"/>
          <a:stretch/>
        </p:blipFill>
        <p:spPr>
          <a:xfrm>
            <a:off x="6817690" y="4480032"/>
            <a:ext cx="568960" cy="944881"/>
          </a:xfrm>
          <a:prstGeom prst="rect">
            <a:avLst/>
          </a:prstGeom>
        </p:spPr>
      </p:pic>
      <p:pic>
        <p:nvPicPr>
          <p:cNvPr id="34" name="Picture 33"/>
          <p:cNvPicPr>
            <a:picLocks noChangeAspect="1"/>
          </p:cNvPicPr>
          <p:nvPr/>
        </p:nvPicPr>
        <p:blipFill rotWithShape="1">
          <a:blip r:embed="rId10"/>
          <a:srcRect l="61835" t="47247" r="33093" b="37807"/>
          <a:stretch/>
        </p:blipFill>
        <p:spPr>
          <a:xfrm>
            <a:off x="4519269" y="2290155"/>
            <a:ext cx="335281" cy="965201"/>
          </a:xfrm>
          <a:prstGeom prst="rect">
            <a:avLst/>
          </a:prstGeom>
        </p:spPr>
      </p:pic>
      <p:pic>
        <p:nvPicPr>
          <p:cNvPr id="35" name="Picture 34"/>
          <p:cNvPicPr>
            <a:picLocks noChangeAspect="1"/>
          </p:cNvPicPr>
          <p:nvPr/>
        </p:nvPicPr>
        <p:blipFill rotWithShape="1">
          <a:blip r:embed="rId10"/>
          <a:srcRect l="10653" t="47089" r="85504" b="37493"/>
          <a:stretch/>
        </p:blipFill>
        <p:spPr>
          <a:xfrm>
            <a:off x="4605630" y="4404708"/>
            <a:ext cx="254000" cy="995681"/>
          </a:xfrm>
          <a:prstGeom prst="rect">
            <a:avLst/>
          </a:prstGeom>
        </p:spPr>
      </p:pic>
      <p:pic>
        <p:nvPicPr>
          <p:cNvPr id="36" name="Picture 35"/>
          <p:cNvPicPr>
            <a:picLocks noChangeAspect="1"/>
          </p:cNvPicPr>
          <p:nvPr/>
        </p:nvPicPr>
        <p:blipFill rotWithShape="1">
          <a:blip r:embed="rId10"/>
          <a:srcRect l="61374" t="25379" r="33093" b="59990"/>
          <a:stretch/>
        </p:blipFill>
        <p:spPr>
          <a:xfrm>
            <a:off x="2407831" y="4475694"/>
            <a:ext cx="365761" cy="944881"/>
          </a:xfrm>
          <a:prstGeom prst="rect">
            <a:avLst/>
          </a:prstGeom>
        </p:spPr>
      </p:pic>
      <p:pic>
        <p:nvPicPr>
          <p:cNvPr id="37" name="Picture 36"/>
          <p:cNvPicPr>
            <a:picLocks noChangeAspect="1"/>
          </p:cNvPicPr>
          <p:nvPr/>
        </p:nvPicPr>
        <p:blipFill rotWithShape="1">
          <a:blip r:embed="rId10"/>
          <a:srcRect l="9270" t="25379" r="85043" b="60619"/>
          <a:stretch/>
        </p:blipFill>
        <p:spPr>
          <a:xfrm>
            <a:off x="2378330" y="2414245"/>
            <a:ext cx="375920" cy="904240"/>
          </a:xfrm>
          <a:prstGeom prst="rect">
            <a:avLst/>
          </a:prstGeom>
        </p:spPr>
      </p:pic>
      <p:pic>
        <p:nvPicPr>
          <p:cNvPr id="38" name="Picture 37"/>
          <p:cNvPicPr>
            <a:picLocks noChangeAspect="1"/>
          </p:cNvPicPr>
          <p:nvPr/>
        </p:nvPicPr>
        <p:blipFill rotWithShape="1">
          <a:blip r:embed="rId10"/>
          <a:srcRect l="36167" t="2724" r="59068" b="80914"/>
          <a:stretch/>
        </p:blipFill>
        <p:spPr>
          <a:xfrm>
            <a:off x="457477" y="3530161"/>
            <a:ext cx="314960" cy="1056640"/>
          </a:xfrm>
          <a:prstGeom prst="rect">
            <a:avLst/>
          </a:prstGeom>
        </p:spPr>
      </p:pic>
    </p:spTree>
    <p:extLst>
      <p:ext uri="{BB962C8B-B14F-4D97-AF65-F5344CB8AC3E}">
        <p14:creationId xmlns:p14="http://schemas.microsoft.com/office/powerpoint/2010/main" val="285818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triads and blockmodels</a:t>
            </a:r>
            <a:endParaRPr lang="en-US" dirty="0"/>
          </a:p>
        </p:txBody>
      </p:sp>
      <p:sp>
        <p:nvSpPr>
          <p:cNvPr id="4" name="TextBox 3"/>
          <p:cNvSpPr txBox="1"/>
          <p:nvPr/>
        </p:nvSpPr>
        <p:spPr>
          <a:xfrm>
            <a:off x="822960" y="1837510"/>
            <a:ext cx="7955280" cy="1077218"/>
          </a:xfrm>
          <a:prstGeom prst="rect">
            <a:avLst/>
          </a:prstGeom>
          <a:noFill/>
        </p:spPr>
        <p:txBody>
          <a:bodyPr wrap="square" rtlCol="0">
            <a:spAutoFit/>
          </a:bodyPr>
          <a:lstStyle/>
          <a:p>
            <a:pPr algn="just"/>
            <a:r>
              <a:rPr lang="en-US" sz="1600" dirty="0" smtClean="0"/>
              <a:t>According to different types of blockmodels, the triads can be classified to two sets:</a:t>
            </a:r>
          </a:p>
          <a:p>
            <a:pPr algn="just"/>
            <a:endParaRPr lang="en-US" sz="1600" dirty="0"/>
          </a:p>
          <a:p>
            <a:pPr marL="285750" indent="-285750" algn="just">
              <a:buFont typeface="Arial" panose="020B0604020202020204" pitchFamily="34" charset="0"/>
              <a:buChar char="•"/>
            </a:pPr>
            <a:r>
              <a:rPr lang="en-US" sz="1600" b="1" dirty="0" smtClean="0">
                <a:solidFill>
                  <a:srgbClr val="FF0000"/>
                </a:solidFill>
              </a:rPr>
              <a:t>allowed </a:t>
            </a:r>
            <a:r>
              <a:rPr lang="en-US" sz="1600" b="1" dirty="0">
                <a:solidFill>
                  <a:srgbClr val="FF0000"/>
                </a:solidFill>
              </a:rPr>
              <a:t>types of triads </a:t>
            </a:r>
            <a:r>
              <a:rPr lang="en-US" sz="1200" dirty="0"/>
              <a:t>(the number of this types of triads is greater than zero in an ideal </a:t>
            </a:r>
            <a:r>
              <a:rPr lang="en-US" sz="1200" dirty="0" smtClean="0"/>
              <a:t>blockmodel);</a:t>
            </a:r>
            <a:endParaRPr lang="en-US" sz="1200" dirty="0"/>
          </a:p>
          <a:p>
            <a:pPr marL="285750" indent="-285750" algn="just">
              <a:buFont typeface="Arial" panose="020B0604020202020204" pitchFamily="34" charset="0"/>
              <a:buChar char="•"/>
            </a:pPr>
            <a:r>
              <a:rPr lang="en-US" sz="1600" b="1" dirty="0" smtClean="0">
                <a:solidFill>
                  <a:srgbClr val="FF0000"/>
                </a:solidFill>
              </a:rPr>
              <a:t>forbidden </a:t>
            </a:r>
            <a:r>
              <a:rPr lang="en-US" sz="1600" b="1" dirty="0">
                <a:solidFill>
                  <a:srgbClr val="FF0000"/>
                </a:solidFill>
              </a:rPr>
              <a:t>types of </a:t>
            </a:r>
            <a:r>
              <a:rPr lang="en-US" sz="1600" b="1" dirty="0" smtClean="0">
                <a:solidFill>
                  <a:srgbClr val="FF0000"/>
                </a:solidFill>
              </a:rPr>
              <a:t>triads </a:t>
            </a:r>
            <a:r>
              <a:rPr lang="en-US" sz="1200" dirty="0"/>
              <a:t>(the number of this types of triads equals zero in the case of an ideal blockmodel).</a:t>
            </a:r>
            <a:endParaRPr lang="en-US" sz="1200" dirty="0" smtClean="0"/>
          </a:p>
        </p:txBody>
      </p:sp>
      <p:sp>
        <p:nvSpPr>
          <p:cNvPr id="6" name="Control 1"/>
          <p:cNvSpPr>
            <a:spLocks noChangeArrowheads="1" noChangeShapeType="1"/>
          </p:cNvSpPr>
          <p:nvPr/>
        </p:nvSpPr>
        <p:spPr bwMode="auto">
          <a:xfrm>
            <a:off x="9482138" y="14057313"/>
            <a:ext cx="7731125" cy="30765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470" t="1" b="3418"/>
          <a:stretch/>
        </p:blipFill>
        <p:spPr bwMode="auto">
          <a:xfrm>
            <a:off x="822961" y="3952941"/>
            <a:ext cx="2951270" cy="2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4310b1a9-a-03d72c85-s-sites.googlegroups.com/a/iitnetworks.org/home/research/social-networks/Screen%20shot%202012-02-28%20at%208.31.25%20PM.png?attachauth=ANoY7cpbRinmf_S0sRFVk5e8ApUAyYY_NNp0FtkleHWarilJVRVIcfts-cqR_am8_JLv2ApcGXa_guTAWKE3m26BL5bF5kzLTib-Vd75Z4BHvWYgH7MurdwFMQqt5FxAdS88akbN-cJMdnI17PuQ0mHw1UInRwYjVNAIzHaEZn7sdsK1h170trpmO2G8Rjx0zqioMIsSb32xhGm5XpD4SEhT2A586rWmAk99C_A5uUiGE-JP-tCzF0tEyGACU5P3ESYfZknmLqpsUP1LokiQ1yFhFtV4mshO5g%3D%3D&amp;attredirects=0"/>
          <p:cNvPicPr>
            <a:picLocks noChangeAspect="1" noChangeArrowheads="1"/>
          </p:cNvPicPr>
          <p:nvPr/>
        </p:nvPicPr>
        <p:blipFill rotWithShape="1">
          <a:blip r:embed="rId4">
            <a:extLst>
              <a:ext uri="{28A0092B-C50C-407E-A947-70E740481C1C}">
                <a14:useLocalDpi xmlns:a14="http://schemas.microsoft.com/office/drawing/2010/main" val="0"/>
              </a:ext>
            </a:extLst>
          </a:blip>
          <a:srcRect l="2250" t="82311" r="83648" b="-1"/>
          <a:stretch/>
        </p:blipFill>
        <p:spPr bwMode="auto">
          <a:xfrm>
            <a:off x="5119327" y="3964688"/>
            <a:ext cx="11303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4310b1a9-a-03d72c85-s-sites.googlegroups.com/a/iitnetworks.org/home/research/social-networks/Screen%20shot%202012-02-28%20at%208.31.25%20PM.png?attachauth=ANoY7cpbRinmf_S0sRFVk5e8ApUAyYY_NNp0FtkleHWarilJVRVIcfts-cqR_am8_JLv2ApcGXa_guTAWKE3m26BL5bF5kzLTib-Vd75Z4BHvWYgH7MurdwFMQqt5FxAdS88akbN-cJMdnI17PuQ0mHw1UInRwYjVNAIzHaEZn7sdsK1h170trpmO2G8Rjx0zqioMIsSb32xhGm5XpD4SEhT2A586rWmAk99C_A5uUiGE-JP-tCzF0tEyGACU5P3ESYfZknmLqpsUP1LokiQ1yFhFtV4mshO5g%3D%3D&amp;attredirects=0"/>
          <p:cNvPicPr>
            <a:picLocks noChangeAspect="1" noChangeArrowheads="1"/>
          </p:cNvPicPr>
          <p:nvPr/>
        </p:nvPicPr>
        <p:blipFill rotWithShape="1">
          <a:blip r:embed="rId4">
            <a:extLst>
              <a:ext uri="{28A0092B-C50C-407E-A947-70E740481C1C}">
                <a14:useLocalDpi xmlns:a14="http://schemas.microsoft.com/office/drawing/2010/main" val="0"/>
              </a:ext>
            </a:extLst>
          </a:blip>
          <a:srcRect l="40521" t="1881" r="44526" b="80371"/>
          <a:stretch/>
        </p:blipFill>
        <p:spPr bwMode="auto">
          <a:xfrm>
            <a:off x="6864612" y="3964688"/>
            <a:ext cx="1194484"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2960" y="3528154"/>
            <a:ext cx="3263901" cy="584775"/>
          </a:xfrm>
          <a:prstGeom prst="rect">
            <a:avLst/>
          </a:prstGeom>
          <a:noFill/>
        </p:spPr>
        <p:txBody>
          <a:bodyPr wrap="square" rtlCol="0">
            <a:spAutoFit/>
          </a:bodyPr>
          <a:lstStyle/>
          <a:p>
            <a:pPr algn="just"/>
            <a:r>
              <a:rPr lang="en-US" sz="1600" dirty="0" smtClean="0"/>
              <a:t>a network with cohesive blockmodel (with three groups)</a:t>
            </a:r>
          </a:p>
        </p:txBody>
      </p:sp>
      <p:sp>
        <p:nvSpPr>
          <p:cNvPr id="11" name="TextBox 10"/>
          <p:cNvSpPr txBox="1"/>
          <p:nvPr/>
        </p:nvSpPr>
        <p:spPr>
          <a:xfrm>
            <a:off x="4926882" y="3538291"/>
            <a:ext cx="3549695" cy="338554"/>
          </a:xfrm>
          <a:prstGeom prst="rect">
            <a:avLst/>
          </a:prstGeom>
          <a:noFill/>
        </p:spPr>
        <p:txBody>
          <a:bodyPr wrap="square" rtlCol="0">
            <a:spAutoFit/>
          </a:bodyPr>
          <a:lstStyle/>
          <a:p>
            <a:pPr algn="just"/>
            <a:r>
              <a:rPr lang="en-US" sz="1600" dirty="0" smtClean="0"/>
              <a:t>the set of allowed types of triads</a:t>
            </a:r>
          </a:p>
        </p:txBody>
      </p:sp>
      <p:sp>
        <p:nvSpPr>
          <p:cNvPr id="12" name="TextBox 11"/>
          <p:cNvSpPr txBox="1"/>
          <p:nvPr/>
        </p:nvSpPr>
        <p:spPr>
          <a:xfrm>
            <a:off x="649734" y="3081116"/>
            <a:ext cx="8019288" cy="369332"/>
          </a:xfrm>
          <a:prstGeom prst="rect">
            <a:avLst/>
          </a:prstGeom>
          <a:solidFill>
            <a:srgbClr val="FF0000"/>
          </a:solidFill>
        </p:spPr>
        <p:txBody>
          <a:bodyPr wrap="square" rtlCol="0">
            <a:spAutoFit/>
          </a:bodyPr>
          <a:lstStyle/>
          <a:p>
            <a:pPr algn="ctr"/>
            <a:r>
              <a:rPr lang="en-US" b="1" dirty="0" smtClean="0">
                <a:solidFill>
                  <a:schemeClr val="bg1"/>
                </a:solidFill>
              </a:rPr>
              <a:t>EXAMPLE FOR COHESIVE BLOCKMODEL</a:t>
            </a:r>
            <a:endParaRPr lang="en-US" b="1" dirty="0">
              <a:solidFill>
                <a:schemeClr val="bg1"/>
              </a:solidFill>
            </a:endParaRPr>
          </a:p>
        </p:txBody>
      </p:sp>
      <p:pic>
        <p:nvPicPr>
          <p:cNvPr id="13" name="Picture 4" descr="https://4310b1a9-a-03d72c85-s-sites.googlegroups.com/a/iitnetworks.org/home/research/social-networks/Screen%20shot%202012-02-28%20at%208.31.25%20PM.png?attachauth=ANoY7cpbRinmf_S0sRFVk5e8ApUAyYY_NNp0FtkleHWarilJVRVIcfts-cqR_am8_JLv2ApcGXa_guTAWKE3m26BL5bF5kzLTib-Vd75Z4BHvWYgH7MurdwFMQqt5FxAdS88akbN-cJMdnI17PuQ0mHw1UInRwYjVNAIzHaEZn7sdsK1h170trpmO2G8Rjx0zqioMIsSb32xhGm5XpD4SEhT2A586rWmAk99C_A5uUiGE-JP-tCzF0tEyGACU5P3ESYfZknmLqpsUP1LokiQ1yFhFtV4mshO5g%3D%3D&amp;attredirects=0"/>
          <p:cNvPicPr>
            <a:picLocks noChangeAspect="1" noChangeArrowheads="1"/>
          </p:cNvPicPr>
          <p:nvPr/>
        </p:nvPicPr>
        <p:blipFill rotWithShape="1">
          <a:blip r:embed="rId4">
            <a:extLst>
              <a:ext uri="{28A0092B-C50C-407E-A947-70E740481C1C}">
                <a14:useLocalDpi xmlns:a14="http://schemas.microsoft.com/office/drawing/2010/main" val="0"/>
              </a:ext>
            </a:extLst>
          </a:blip>
          <a:srcRect l="1498" t="3907" r="84532" b="82057"/>
          <a:stretch/>
        </p:blipFill>
        <p:spPr bwMode="auto">
          <a:xfrm>
            <a:off x="5181530" y="5326186"/>
            <a:ext cx="1005893" cy="76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79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triads and blockmodels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7449067"/>
              </p:ext>
            </p:extLst>
          </p:nvPr>
        </p:nvGraphicFramePr>
        <p:xfrm>
          <a:off x="309374" y="3175522"/>
          <a:ext cx="8570972" cy="2796956"/>
        </p:xfrm>
        <a:graphic>
          <a:graphicData uri="http://schemas.openxmlformats.org/drawingml/2006/table">
            <a:tbl>
              <a:tblPr/>
              <a:tblGrid>
                <a:gridCol w="3515468">
                  <a:extLst>
                    <a:ext uri="{9D8B030D-6E8A-4147-A177-3AD203B41FA5}">
                      <a16:colId xmlns:a16="http://schemas.microsoft.com/office/drawing/2014/main" val="2151795712"/>
                    </a:ext>
                  </a:extLst>
                </a:gridCol>
                <a:gridCol w="315969">
                  <a:extLst>
                    <a:ext uri="{9D8B030D-6E8A-4147-A177-3AD203B41FA5}">
                      <a16:colId xmlns:a16="http://schemas.microsoft.com/office/drawing/2014/main" val="904179414"/>
                    </a:ext>
                  </a:extLst>
                </a:gridCol>
                <a:gridCol w="315969">
                  <a:extLst>
                    <a:ext uri="{9D8B030D-6E8A-4147-A177-3AD203B41FA5}">
                      <a16:colId xmlns:a16="http://schemas.microsoft.com/office/drawing/2014/main" val="4026042737"/>
                    </a:ext>
                  </a:extLst>
                </a:gridCol>
                <a:gridCol w="315969">
                  <a:extLst>
                    <a:ext uri="{9D8B030D-6E8A-4147-A177-3AD203B41FA5}">
                      <a16:colId xmlns:a16="http://schemas.microsoft.com/office/drawing/2014/main" val="1725783106"/>
                    </a:ext>
                  </a:extLst>
                </a:gridCol>
                <a:gridCol w="315969">
                  <a:extLst>
                    <a:ext uri="{9D8B030D-6E8A-4147-A177-3AD203B41FA5}">
                      <a16:colId xmlns:a16="http://schemas.microsoft.com/office/drawing/2014/main" val="2019877287"/>
                    </a:ext>
                  </a:extLst>
                </a:gridCol>
                <a:gridCol w="315969">
                  <a:extLst>
                    <a:ext uri="{9D8B030D-6E8A-4147-A177-3AD203B41FA5}">
                      <a16:colId xmlns:a16="http://schemas.microsoft.com/office/drawing/2014/main" val="4007300458"/>
                    </a:ext>
                  </a:extLst>
                </a:gridCol>
                <a:gridCol w="315969">
                  <a:extLst>
                    <a:ext uri="{9D8B030D-6E8A-4147-A177-3AD203B41FA5}">
                      <a16:colId xmlns:a16="http://schemas.microsoft.com/office/drawing/2014/main" val="1841023297"/>
                    </a:ext>
                  </a:extLst>
                </a:gridCol>
                <a:gridCol w="315969">
                  <a:extLst>
                    <a:ext uri="{9D8B030D-6E8A-4147-A177-3AD203B41FA5}">
                      <a16:colId xmlns:a16="http://schemas.microsoft.com/office/drawing/2014/main" val="2242203125"/>
                    </a:ext>
                  </a:extLst>
                </a:gridCol>
                <a:gridCol w="315969">
                  <a:extLst>
                    <a:ext uri="{9D8B030D-6E8A-4147-A177-3AD203B41FA5}">
                      <a16:colId xmlns:a16="http://schemas.microsoft.com/office/drawing/2014/main" val="2227337744"/>
                    </a:ext>
                  </a:extLst>
                </a:gridCol>
                <a:gridCol w="315969">
                  <a:extLst>
                    <a:ext uri="{9D8B030D-6E8A-4147-A177-3AD203B41FA5}">
                      <a16:colId xmlns:a16="http://schemas.microsoft.com/office/drawing/2014/main" val="3888006535"/>
                    </a:ext>
                  </a:extLst>
                </a:gridCol>
                <a:gridCol w="315969">
                  <a:extLst>
                    <a:ext uri="{9D8B030D-6E8A-4147-A177-3AD203B41FA5}">
                      <a16:colId xmlns:a16="http://schemas.microsoft.com/office/drawing/2014/main" val="1469729214"/>
                    </a:ext>
                  </a:extLst>
                </a:gridCol>
                <a:gridCol w="315969">
                  <a:extLst>
                    <a:ext uri="{9D8B030D-6E8A-4147-A177-3AD203B41FA5}">
                      <a16:colId xmlns:a16="http://schemas.microsoft.com/office/drawing/2014/main" val="864822319"/>
                    </a:ext>
                  </a:extLst>
                </a:gridCol>
                <a:gridCol w="315969">
                  <a:extLst>
                    <a:ext uri="{9D8B030D-6E8A-4147-A177-3AD203B41FA5}">
                      <a16:colId xmlns:a16="http://schemas.microsoft.com/office/drawing/2014/main" val="4235816746"/>
                    </a:ext>
                  </a:extLst>
                </a:gridCol>
                <a:gridCol w="315969">
                  <a:extLst>
                    <a:ext uri="{9D8B030D-6E8A-4147-A177-3AD203B41FA5}">
                      <a16:colId xmlns:a16="http://schemas.microsoft.com/office/drawing/2014/main" val="1007145989"/>
                    </a:ext>
                  </a:extLst>
                </a:gridCol>
                <a:gridCol w="315969">
                  <a:extLst>
                    <a:ext uri="{9D8B030D-6E8A-4147-A177-3AD203B41FA5}">
                      <a16:colId xmlns:a16="http://schemas.microsoft.com/office/drawing/2014/main" val="3427475259"/>
                    </a:ext>
                  </a:extLst>
                </a:gridCol>
                <a:gridCol w="315969">
                  <a:extLst>
                    <a:ext uri="{9D8B030D-6E8A-4147-A177-3AD203B41FA5}">
                      <a16:colId xmlns:a16="http://schemas.microsoft.com/office/drawing/2014/main" val="2154133871"/>
                    </a:ext>
                  </a:extLst>
                </a:gridCol>
                <a:gridCol w="315969">
                  <a:extLst>
                    <a:ext uri="{9D8B030D-6E8A-4147-A177-3AD203B41FA5}">
                      <a16:colId xmlns:a16="http://schemas.microsoft.com/office/drawing/2014/main" val="4127901426"/>
                    </a:ext>
                  </a:extLst>
                </a:gridCol>
              </a:tblGrid>
              <a:tr h="339751">
                <a:tc>
                  <a:txBody>
                    <a:bodyPr/>
                    <a:lstStyle/>
                    <a:p>
                      <a:pPr marR="0" indent="0" algn="ctr" rtl="0">
                        <a:lnSpc>
                          <a:spcPct val="119000"/>
                        </a:lnSpc>
                        <a:spcBef>
                          <a:spcPts val="0"/>
                        </a:spcBef>
                        <a:spcAft>
                          <a:spcPts val="600"/>
                        </a:spcAft>
                      </a:pP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gridSpan="16">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Calibri" panose="020F0502020204030204" pitchFamily="34" charset="0"/>
                        </a:rPr>
                        <a:t>allowed </a:t>
                      </a:r>
                      <a:r>
                        <a:rPr lang="en-US" sz="1600" b="1" kern="1400" dirty="0" smtClean="0">
                          <a:ln>
                            <a:noFill/>
                          </a:ln>
                          <a:solidFill>
                            <a:srgbClr val="FFFFFF"/>
                          </a:solidFill>
                          <a:effectLst/>
                          <a:latin typeface="Calibri" panose="020F0502020204030204" pitchFamily="34" charset="0"/>
                        </a:rPr>
                        <a:t>triad</a:t>
                      </a:r>
                      <a:r>
                        <a:rPr lang="en-US" sz="1600" b="1" kern="1400" baseline="0" dirty="0" smtClean="0">
                          <a:ln>
                            <a:noFill/>
                          </a:ln>
                          <a:solidFill>
                            <a:srgbClr val="FFFFFF"/>
                          </a:solidFill>
                          <a:effectLst/>
                          <a:latin typeface="Calibri" panose="020F0502020204030204" pitchFamily="34" charset="0"/>
                        </a:rPr>
                        <a:t> types</a:t>
                      </a:r>
                      <a:r>
                        <a:rPr lang="en-US" sz="1600" b="1" kern="1400" dirty="0" smtClean="0">
                          <a:ln>
                            <a:noFill/>
                          </a:ln>
                          <a:solidFill>
                            <a:srgbClr val="FFFFFF"/>
                          </a:solidFill>
                          <a:effectLst/>
                          <a:latin typeface="Calibri" panose="020F0502020204030204" pitchFamily="34" charset="0"/>
                        </a:rPr>
                        <a:t> </a:t>
                      </a:r>
                      <a:r>
                        <a:rPr lang="en-US" sz="1600" b="1" kern="1400" dirty="0">
                          <a:ln>
                            <a:noFill/>
                          </a:ln>
                          <a:solidFill>
                            <a:srgbClr val="FFFFFF"/>
                          </a:solidFill>
                          <a:effectLst/>
                          <a:latin typeface="Calibri" panose="020F0502020204030204" pitchFamily="34" charset="0"/>
                        </a:rPr>
                        <a:t>for </a:t>
                      </a:r>
                      <a:r>
                        <a:rPr lang="en-US" sz="1600" b="1" kern="1400" dirty="0" smtClean="0">
                          <a:ln>
                            <a:noFill/>
                          </a:ln>
                          <a:solidFill>
                            <a:srgbClr val="FFFFFF"/>
                          </a:solidFill>
                          <a:effectLst/>
                          <a:latin typeface="Calibri" panose="020F0502020204030204" pitchFamily="34" charset="0"/>
                        </a:rPr>
                        <a:t>considered types of blockmodels</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R="0" indent="0" algn="ctr" rtl="0">
                        <a:lnSpc>
                          <a:spcPct val="119000"/>
                        </a:lnSpc>
                        <a:spcBef>
                          <a:spcPts val="0"/>
                        </a:spcBef>
                        <a:spcAft>
                          <a:spcPts val="600"/>
                        </a:spcAft>
                      </a:pP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462507023"/>
                  </a:ext>
                </a:extLst>
              </a:tr>
              <a:tr h="548640">
                <a:tc>
                  <a:txBody>
                    <a:bodyPr/>
                    <a:lstStyle/>
                    <a:p>
                      <a:pPr marL="71755" marR="71755" indent="0" algn="ctr" rtl="0">
                        <a:lnSpc>
                          <a:spcPct val="119000"/>
                        </a:lnSpc>
                        <a:spcBef>
                          <a:spcPts val="0"/>
                        </a:spcBef>
                        <a:spcAft>
                          <a:spcPts val="600"/>
                        </a:spcAft>
                      </a:pP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300</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210</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201</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120U</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120D</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120C</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111U</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111D</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303T</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030C</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021U</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021D</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021C</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9000"/>
                        </a:lnSpc>
                        <a:spcBef>
                          <a:spcPts val="0"/>
                        </a:spcBef>
                        <a:spcAft>
                          <a:spcPts val="600"/>
                        </a:spcAft>
                      </a:pPr>
                      <a:r>
                        <a:rPr lang="en-US" sz="1200" b="1" kern="1400" dirty="0">
                          <a:ln>
                            <a:noFill/>
                          </a:ln>
                          <a:solidFill>
                            <a:schemeClr val="bg1"/>
                          </a:solidFill>
                          <a:effectLst/>
                          <a:latin typeface="Calibri" panose="020F0502020204030204" pitchFamily="34" charset="0"/>
                        </a:rPr>
                        <a:t>102</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7000"/>
                        </a:lnSpc>
                        <a:spcBef>
                          <a:spcPts val="0"/>
                        </a:spcBef>
                        <a:spcAft>
                          <a:spcPts val="600"/>
                        </a:spcAft>
                      </a:pPr>
                      <a:r>
                        <a:rPr lang="en-US" sz="1200" b="1" kern="1400" dirty="0">
                          <a:ln>
                            <a:noFill/>
                          </a:ln>
                          <a:solidFill>
                            <a:schemeClr val="bg1"/>
                          </a:solidFill>
                          <a:effectLst/>
                          <a:latin typeface="Calibri" panose="020F0502020204030204" pitchFamily="34" charset="0"/>
                        </a:rPr>
                        <a:t>012</a:t>
                      </a:r>
                      <a:endParaRPr lang="en-US" sz="800" b="1" kern="1400" dirty="0">
                        <a:ln>
                          <a:noFill/>
                        </a:ln>
                        <a:solidFill>
                          <a:schemeClr val="bg1"/>
                        </a:solidFill>
                        <a:effectLst/>
                        <a:latin typeface="Constantia" panose="02030602050306030303" pitchFamily="18" charset="0"/>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marL="71755" marR="71755" indent="0" algn="ctr" rtl="0">
                        <a:lnSpc>
                          <a:spcPct val="117000"/>
                        </a:lnSpc>
                        <a:spcBef>
                          <a:spcPts val="0"/>
                        </a:spcBef>
                        <a:spcAft>
                          <a:spcPts val="600"/>
                        </a:spcAft>
                      </a:pPr>
                      <a:r>
                        <a:rPr lang="en-US" sz="1200" b="1" kern="1400" dirty="0" smtClean="0">
                          <a:ln>
                            <a:noFill/>
                          </a:ln>
                          <a:solidFill>
                            <a:schemeClr val="bg1"/>
                          </a:solidFill>
                          <a:effectLst/>
                          <a:latin typeface="+mn-lt"/>
                        </a:rPr>
                        <a:t>003*</a:t>
                      </a:r>
                      <a:endParaRPr lang="en-US" sz="1200" b="1" kern="1400" dirty="0">
                        <a:ln>
                          <a:noFill/>
                        </a:ln>
                        <a:solidFill>
                          <a:schemeClr val="bg1"/>
                        </a:solidFill>
                        <a:effectLst/>
                        <a:latin typeface="+mn-lt"/>
                      </a:endParaRPr>
                    </a:p>
                  </a:txBody>
                  <a:tcPr marL="0" marR="0" marT="0" marB="0" vert="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797402371"/>
                  </a:ext>
                </a:extLst>
              </a:tr>
              <a:tr h="270867">
                <a:tc>
                  <a:txBody>
                    <a:bodyPr/>
                    <a:lstStyle/>
                    <a:p>
                      <a:pPr marR="0" indent="0" algn="ctr" rtl="0">
                        <a:lnSpc>
                          <a:spcPct val="119000"/>
                        </a:lnSpc>
                        <a:spcBef>
                          <a:spcPts val="0"/>
                        </a:spcBef>
                        <a:spcAft>
                          <a:spcPts val="600"/>
                        </a:spcAft>
                      </a:pPr>
                      <a:r>
                        <a:rPr lang="en-US" sz="1200" kern="1400" dirty="0" smtClean="0">
                          <a:ln>
                            <a:noFill/>
                          </a:ln>
                          <a:solidFill>
                            <a:srgbClr val="000000"/>
                          </a:solidFill>
                          <a:effectLst/>
                          <a:latin typeface="Calibri" panose="020F0502020204030204" pitchFamily="34" charset="0"/>
                        </a:rPr>
                        <a:t>cohesive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smtClean="0">
                          <a:ln>
                            <a:noFill/>
                          </a:ln>
                          <a:solidFill>
                            <a:srgbClr val="000000"/>
                          </a:solidFill>
                          <a:effectLst/>
                          <a:latin typeface="+mn-lt"/>
                        </a:rPr>
                        <a:t>•</a:t>
                      </a: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3797549771"/>
                  </a:ext>
                </a:extLst>
              </a:tr>
              <a:tr h="270867">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asymmetric core-periphery</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smtClean="0">
                          <a:ln>
                            <a:noFill/>
                          </a:ln>
                          <a:solidFill>
                            <a:srgbClr val="000000"/>
                          </a:solidFill>
                          <a:effectLst/>
                          <a:latin typeface="+mn-lt"/>
                        </a:rPr>
                        <a:t>•</a:t>
                      </a: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2309012066"/>
                  </a:ext>
                </a:extLst>
              </a:tr>
              <a:tr h="270867">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symmetric core-periphery</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smtClean="0">
                          <a:ln>
                            <a:noFill/>
                          </a:ln>
                          <a:solidFill>
                            <a:srgbClr val="000000"/>
                          </a:solidFill>
                          <a:effectLst/>
                          <a:latin typeface="+mn-lt"/>
                        </a:rPr>
                        <a:t>•</a:t>
                      </a: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1339176202"/>
                  </a:ext>
                </a:extLst>
              </a:tr>
              <a:tr h="270867">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hierarchy without </a:t>
                      </a:r>
                      <a:r>
                        <a:rPr lang="en-US" sz="1200" kern="1400" dirty="0" smtClean="0">
                          <a:ln>
                            <a:noFill/>
                          </a:ln>
                          <a:solidFill>
                            <a:srgbClr val="000000"/>
                          </a:solidFill>
                          <a:effectLst/>
                          <a:latin typeface="Calibri" panose="020F0502020204030204" pitchFamily="34" charset="0"/>
                        </a:rPr>
                        <a:t>complete blocks on the diagonal</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smtClean="0">
                          <a:ln>
                            <a:noFill/>
                          </a:ln>
                          <a:solidFill>
                            <a:srgbClr val="000000"/>
                          </a:solidFill>
                          <a:effectLst/>
                          <a:latin typeface="+mn-lt"/>
                        </a:rPr>
                        <a:t>•</a:t>
                      </a: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1229302823"/>
                  </a:ext>
                </a:extLst>
              </a:tr>
              <a:tr h="270867">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hierarchy with complete </a:t>
                      </a:r>
                      <a:r>
                        <a:rPr lang="en-US" sz="1200" kern="1400" dirty="0" smtClean="0">
                          <a:ln>
                            <a:noFill/>
                          </a:ln>
                          <a:solidFill>
                            <a:srgbClr val="000000"/>
                          </a:solidFill>
                          <a:effectLst/>
                          <a:latin typeface="Calibri" panose="020F0502020204030204" pitchFamily="34" charset="0"/>
                        </a:rPr>
                        <a:t>blocks on the diagonal</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131073769"/>
                  </a:ext>
                </a:extLst>
              </a:tr>
              <a:tr h="270867">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transitivity without complete </a:t>
                      </a:r>
                      <a:r>
                        <a:rPr lang="en-US" sz="1200" kern="1400" dirty="0" smtClean="0">
                          <a:ln>
                            <a:noFill/>
                          </a:ln>
                          <a:solidFill>
                            <a:srgbClr val="000000"/>
                          </a:solidFill>
                          <a:effectLst/>
                          <a:latin typeface="Calibri" panose="020F0502020204030204" pitchFamily="34" charset="0"/>
                        </a:rPr>
                        <a:t>blocks</a:t>
                      </a:r>
                      <a:r>
                        <a:rPr lang="en-US" sz="1200" kern="1400" baseline="0" dirty="0" smtClean="0">
                          <a:ln>
                            <a:noFill/>
                          </a:ln>
                          <a:solidFill>
                            <a:srgbClr val="000000"/>
                          </a:solidFill>
                          <a:effectLst/>
                          <a:latin typeface="Calibri" panose="020F0502020204030204" pitchFamily="34" charset="0"/>
                        </a:rPr>
                        <a:t> on the diagonal</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smtClean="0">
                          <a:ln>
                            <a:noFill/>
                          </a:ln>
                          <a:solidFill>
                            <a:srgbClr val="000000"/>
                          </a:solidFill>
                          <a:effectLst/>
                          <a:latin typeface="+mn-lt"/>
                        </a:rPr>
                        <a:t>•</a:t>
                      </a: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2998612978"/>
                  </a:ext>
                </a:extLst>
              </a:tr>
              <a:tr h="283363">
                <a:tc>
                  <a:txBody>
                    <a:bodyPr/>
                    <a:lstStyle/>
                    <a:p>
                      <a:pPr marR="0" indent="0" algn="ctr" rtl="0">
                        <a:lnSpc>
                          <a:spcPct val="117000"/>
                        </a:lnSpc>
                        <a:spcBef>
                          <a:spcPts val="0"/>
                        </a:spcBef>
                        <a:spcAft>
                          <a:spcPts val="600"/>
                        </a:spcAft>
                      </a:pPr>
                      <a:r>
                        <a:rPr lang="en-US" sz="1200" kern="1400" dirty="0">
                          <a:ln>
                            <a:noFill/>
                          </a:ln>
                          <a:solidFill>
                            <a:srgbClr val="000000"/>
                          </a:solidFill>
                          <a:effectLst/>
                          <a:latin typeface="Calibri" panose="020F0502020204030204" pitchFamily="34" charset="0"/>
                        </a:rPr>
                        <a:t>transitivity with complete </a:t>
                      </a:r>
                      <a:r>
                        <a:rPr lang="en-US" sz="1200" kern="1400" dirty="0" smtClean="0">
                          <a:ln>
                            <a:noFill/>
                          </a:ln>
                          <a:solidFill>
                            <a:srgbClr val="000000"/>
                          </a:solidFill>
                          <a:effectLst/>
                          <a:latin typeface="Calibri" panose="020F0502020204030204" pitchFamily="34" charset="0"/>
                        </a:rPr>
                        <a:t>block</a:t>
                      </a:r>
                      <a:r>
                        <a:rPr lang="en-US" sz="1200" kern="1400" baseline="0" dirty="0" smtClean="0">
                          <a:ln>
                            <a:noFill/>
                          </a:ln>
                          <a:solidFill>
                            <a:srgbClr val="000000"/>
                          </a:solidFill>
                          <a:effectLst/>
                          <a:latin typeface="Calibri" panose="020F0502020204030204" pitchFamily="34" charset="0"/>
                        </a:rPr>
                        <a:t>s on the diagonal</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800" kern="140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r>
                        <a:rPr lang="en-US" sz="1200" kern="1400" dirty="0">
                          <a:ln>
                            <a:noFill/>
                          </a:ln>
                          <a:solidFill>
                            <a:srgbClr val="000000"/>
                          </a:solidFill>
                          <a:effectLst/>
                          <a:latin typeface="Calibri" panose="020F0502020204030204" pitchFamily="34" charset="0"/>
                        </a:rPr>
                        <a:t> </a:t>
                      </a:r>
                      <a:endParaRPr lang="en-US" sz="800" kern="1400" dirty="0">
                        <a:ln>
                          <a:noFill/>
                        </a:ln>
                        <a:solidFill>
                          <a:srgbClr val="000000"/>
                        </a:solidFill>
                        <a:effectLst/>
                        <a:latin typeface="Constantia" panose="02030602050306030303"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tc>
                  <a:txBody>
                    <a:bodyPr/>
                    <a:lstStyle/>
                    <a:p>
                      <a:pPr marR="0" indent="0" algn="ctr" rtl="0">
                        <a:lnSpc>
                          <a:spcPct val="119000"/>
                        </a:lnSpc>
                        <a:spcBef>
                          <a:spcPts val="0"/>
                        </a:spcBef>
                        <a:spcAft>
                          <a:spcPts val="600"/>
                        </a:spcAft>
                      </a:pPr>
                      <a:endParaRPr lang="en-US" sz="1200" kern="1400" dirty="0">
                        <a:ln>
                          <a:noFill/>
                        </a:ln>
                        <a:solidFill>
                          <a:srgbClr val="000000"/>
                        </a:solidFill>
                        <a:effectLst/>
                        <a:latin typeface="+mn-lt"/>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CDCD"/>
                    </a:solidFill>
                  </a:tcPr>
                </a:tc>
                <a:extLst>
                  <a:ext uri="{0D108BD9-81ED-4DB2-BD59-A6C34878D82A}">
                    <a16:rowId xmlns:a16="http://schemas.microsoft.com/office/drawing/2014/main" val="695566059"/>
                  </a:ext>
                </a:extLst>
              </a:tr>
            </a:tbl>
          </a:graphicData>
        </a:graphic>
      </p:graphicFrame>
      <p:sp>
        <p:nvSpPr>
          <p:cNvPr id="6" name="Control 1"/>
          <p:cNvSpPr>
            <a:spLocks noChangeArrowheads="1" noChangeShapeType="1"/>
          </p:cNvSpPr>
          <p:nvPr/>
        </p:nvSpPr>
        <p:spPr bwMode="auto">
          <a:xfrm>
            <a:off x="9482138" y="14057313"/>
            <a:ext cx="7731125" cy="30765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3" name="TextBox 2"/>
          <p:cNvSpPr txBox="1"/>
          <p:nvPr/>
        </p:nvSpPr>
        <p:spPr>
          <a:xfrm>
            <a:off x="5906455" y="5972478"/>
            <a:ext cx="2973891" cy="253916"/>
          </a:xfrm>
          <a:prstGeom prst="rect">
            <a:avLst/>
          </a:prstGeom>
          <a:noFill/>
        </p:spPr>
        <p:txBody>
          <a:bodyPr wrap="none" rtlCol="0">
            <a:spAutoFit/>
          </a:bodyPr>
          <a:lstStyle/>
          <a:p>
            <a:pPr algn="r"/>
            <a:r>
              <a:rPr lang="en-US" sz="1050" dirty="0" smtClean="0"/>
              <a:t>*not considered in the network generating process</a:t>
            </a:r>
            <a:endParaRPr lang="en-US" sz="1050" dirty="0"/>
          </a:p>
        </p:txBody>
      </p:sp>
      <p:sp>
        <p:nvSpPr>
          <p:cNvPr id="7" name="TextBox 6"/>
          <p:cNvSpPr txBox="1"/>
          <p:nvPr/>
        </p:nvSpPr>
        <p:spPr>
          <a:xfrm>
            <a:off x="822960" y="1837510"/>
            <a:ext cx="7955280" cy="1077218"/>
          </a:xfrm>
          <a:prstGeom prst="rect">
            <a:avLst/>
          </a:prstGeom>
          <a:noFill/>
        </p:spPr>
        <p:txBody>
          <a:bodyPr wrap="square" rtlCol="0">
            <a:spAutoFit/>
          </a:bodyPr>
          <a:lstStyle/>
          <a:p>
            <a:pPr algn="just"/>
            <a:r>
              <a:rPr lang="en-US" sz="1600" dirty="0" smtClean="0"/>
              <a:t>According to different types of blockmodels, the triads can be classified to two sets:</a:t>
            </a:r>
          </a:p>
          <a:p>
            <a:pPr algn="just"/>
            <a:endParaRPr lang="en-US" sz="1600" dirty="0"/>
          </a:p>
          <a:p>
            <a:pPr marL="285750" indent="-285750" algn="just">
              <a:buFont typeface="Arial" panose="020B0604020202020204" pitchFamily="34" charset="0"/>
              <a:buChar char="•"/>
            </a:pPr>
            <a:r>
              <a:rPr lang="en-US" sz="1600" b="1" dirty="0" smtClean="0">
                <a:solidFill>
                  <a:srgbClr val="FF0000"/>
                </a:solidFill>
              </a:rPr>
              <a:t>allowed </a:t>
            </a:r>
            <a:r>
              <a:rPr lang="en-US" sz="1600" b="1" dirty="0">
                <a:solidFill>
                  <a:srgbClr val="FF0000"/>
                </a:solidFill>
              </a:rPr>
              <a:t>types of triads </a:t>
            </a:r>
            <a:r>
              <a:rPr lang="en-US" sz="1200" dirty="0"/>
              <a:t>(the number of this types of triads is greater than zero in an ideal </a:t>
            </a:r>
            <a:r>
              <a:rPr lang="en-US" sz="1200" dirty="0" smtClean="0"/>
              <a:t>blockmodel);</a:t>
            </a:r>
            <a:endParaRPr lang="en-US" sz="1200" dirty="0"/>
          </a:p>
          <a:p>
            <a:pPr marL="285750" indent="-285750" algn="just">
              <a:buFont typeface="Arial" panose="020B0604020202020204" pitchFamily="34" charset="0"/>
              <a:buChar char="•"/>
            </a:pPr>
            <a:r>
              <a:rPr lang="en-US" sz="1600" b="1" dirty="0" smtClean="0">
                <a:solidFill>
                  <a:srgbClr val="FF0000"/>
                </a:solidFill>
              </a:rPr>
              <a:t>forbidden </a:t>
            </a:r>
            <a:r>
              <a:rPr lang="en-US" sz="1600" b="1" dirty="0">
                <a:solidFill>
                  <a:srgbClr val="FF0000"/>
                </a:solidFill>
              </a:rPr>
              <a:t>types of </a:t>
            </a:r>
            <a:r>
              <a:rPr lang="en-US" sz="1600" b="1" dirty="0" smtClean="0">
                <a:solidFill>
                  <a:srgbClr val="FF0000"/>
                </a:solidFill>
              </a:rPr>
              <a:t>triads </a:t>
            </a:r>
            <a:r>
              <a:rPr lang="en-US" sz="1200" dirty="0"/>
              <a:t>(the number of this types of triads equals zero in the case of an ideal blockmodel).</a:t>
            </a:r>
            <a:endParaRPr lang="en-US" sz="1200" dirty="0" smtClean="0"/>
          </a:p>
        </p:txBody>
      </p:sp>
    </p:spTree>
    <p:extLst>
      <p:ext uri="{BB962C8B-B14F-4D97-AF65-F5344CB8AC3E}">
        <p14:creationId xmlns:p14="http://schemas.microsoft.com/office/powerpoint/2010/main" val="1112689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Networks With a Given Blockmodel</a:t>
            </a:r>
            <a:endParaRPr lang="en-US" dirty="0"/>
          </a:p>
        </p:txBody>
      </p:sp>
      <p:sp>
        <p:nvSpPr>
          <p:cNvPr id="4" name="TextBox 3"/>
          <p:cNvSpPr txBox="1"/>
          <p:nvPr/>
        </p:nvSpPr>
        <p:spPr>
          <a:xfrm>
            <a:off x="822960" y="2385568"/>
            <a:ext cx="7421880" cy="2339102"/>
          </a:xfrm>
          <a:prstGeom prst="rect">
            <a:avLst/>
          </a:prstGeom>
          <a:noFill/>
        </p:spPr>
        <p:txBody>
          <a:bodyPr wrap="square" rtlCol="0">
            <a:spAutoFit/>
          </a:bodyPr>
          <a:lstStyle/>
          <a:p>
            <a:pPr algn="just"/>
            <a:r>
              <a:rPr lang="en-US" sz="1600" dirty="0" smtClean="0"/>
              <a:t>To </a:t>
            </a:r>
            <a:r>
              <a:rPr lang="en-US" sz="1600" b="1" dirty="0" smtClean="0">
                <a:solidFill>
                  <a:srgbClr val="FF0000"/>
                </a:solidFill>
              </a:rPr>
              <a:t>study </a:t>
            </a:r>
            <a:r>
              <a:rPr lang="en-US" sz="1600" b="1" dirty="0">
                <a:solidFill>
                  <a:srgbClr val="FF0000"/>
                </a:solidFill>
              </a:rPr>
              <a:t>the impact of different mechanisms on the global network </a:t>
            </a:r>
            <a:r>
              <a:rPr lang="en-US" sz="1600" b="1" dirty="0" smtClean="0">
                <a:solidFill>
                  <a:srgbClr val="FF0000"/>
                </a:solidFill>
              </a:rPr>
              <a:t>structure</a:t>
            </a:r>
            <a:r>
              <a:rPr lang="en-US" sz="1600" dirty="0" smtClean="0"/>
              <a:t>, the following algorithms are used in this study:</a:t>
            </a:r>
          </a:p>
          <a:p>
            <a:pPr algn="just"/>
            <a:endParaRPr lang="en-US" sz="1600" dirty="0" smtClean="0"/>
          </a:p>
          <a:p>
            <a:pPr marL="285750" indent="-285750" algn="just">
              <a:buFont typeface="Arial" panose="020B0604020202020204" pitchFamily="34" charset="0"/>
              <a:buChar char="•"/>
            </a:pPr>
            <a:r>
              <a:rPr lang="en-US" sz="1600" dirty="0" smtClean="0"/>
              <a:t>the Relocation of Links algorithm;</a:t>
            </a:r>
          </a:p>
          <a:p>
            <a:pPr marL="285750" indent="-285750" algn="just">
              <a:buFont typeface="Arial" panose="020B0604020202020204" pitchFamily="34" charset="0"/>
              <a:buChar char="•"/>
            </a:pPr>
            <a:r>
              <a:rPr lang="en-US" sz="1600" dirty="0" smtClean="0"/>
              <a:t>the MCMC algorithm </a:t>
            </a:r>
            <a:r>
              <a:rPr lang="en-US" sz="1200" dirty="0" smtClean="0"/>
              <a:t>(from Exponential Random Graph Modeling)</a:t>
            </a:r>
            <a:r>
              <a:rPr lang="en-US" sz="1600" dirty="0" smtClean="0"/>
              <a:t>.</a:t>
            </a:r>
          </a:p>
          <a:p>
            <a:pPr marL="285750" indent="-285750" algn="just">
              <a:buFont typeface="Arial" panose="020B0604020202020204" pitchFamily="34" charset="0"/>
              <a:buChar char="•"/>
            </a:pPr>
            <a:endParaRPr lang="en-US" sz="1600" dirty="0"/>
          </a:p>
          <a:p>
            <a:pPr algn="just"/>
            <a:r>
              <a:rPr lang="en-US" sz="1600" dirty="0" smtClean="0"/>
              <a:t>Both algorithms assume that :</a:t>
            </a:r>
          </a:p>
          <a:p>
            <a:pPr marL="285750" indent="-285750" algn="just">
              <a:buFont typeface="Arial" panose="020B0604020202020204" pitchFamily="34" charset="0"/>
              <a:buChar char="•"/>
            </a:pPr>
            <a:r>
              <a:rPr lang="en-US" sz="1600" dirty="0" smtClean="0"/>
              <a:t>the network is small so each unit knows the links between all the other units;</a:t>
            </a:r>
          </a:p>
          <a:p>
            <a:pPr marL="285750" indent="-285750" algn="just">
              <a:buFont typeface="Arial" panose="020B0604020202020204" pitchFamily="34" charset="0"/>
              <a:buChar char="•"/>
            </a:pPr>
            <a:r>
              <a:rPr lang="en-US" sz="1600" dirty="0" smtClean="0"/>
              <a:t>the change of a link by the unit is goal-oriented.</a:t>
            </a:r>
            <a:endParaRPr lang="en-US" sz="1600" dirty="0"/>
          </a:p>
        </p:txBody>
      </p:sp>
    </p:spTree>
    <p:extLst>
      <p:ext uri="{BB962C8B-B14F-4D97-AF65-F5344CB8AC3E}">
        <p14:creationId xmlns:p14="http://schemas.microsoft.com/office/powerpoint/2010/main" val="1121362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Generating networks with </a:t>
            </a:r>
            <a:r>
              <a:rPr lang="en-US" sz="3600" dirty="0" smtClean="0"/>
              <a:t>RL algorithm</a:t>
            </a:r>
            <a:endParaRPr lang="en-US" sz="3600" dirty="0"/>
          </a:p>
        </p:txBody>
      </p:sp>
      <p:sp>
        <p:nvSpPr>
          <p:cNvPr id="5" name="TextBox 4"/>
          <p:cNvSpPr txBox="1"/>
          <p:nvPr/>
        </p:nvSpPr>
        <p:spPr>
          <a:xfrm>
            <a:off x="822960" y="2392681"/>
            <a:ext cx="7966710" cy="3816429"/>
          </a:xfrm>
          <a:prstGeom prst="rect">
            <a:avLst/>
          </a:prstGeom>
          <a:noFill/>
        </p:spPr>
        <p:txBody>
          <a:bodyPr wrap="square" rtlCol="0">
            <a:spAutoFit/>
          </a:bodyPr>
          <a:lstStyle/>
          <a:p>
            <a:pPr algn="just"/>
            <a:r>
              <a:rPr lang="en-US" sz="1600" b="1" dirty="0" smtClean="0">
                <a:solidFill>
                  <a:srgbClr val="FF0000"/>
                </a:solidFill>
              </a:rPr>
              <a:t>determine the distribution of the local network statistics </a:t>
            </a:r>
            <a:r>
              <a:rPr lang="en-US" sz="1600" dirty="0" smtClean="0"/>
              <a:t>for the case of the network with an ideal blockmodel structure </a:t>
            </a:r>
            <a:endParaRPr lang="en-US" sz="1600" dirty="0"/>
          </a:p>
          <a:p>
            <a:pPr algn="just"/>
            <a:endParaRPr lang="en-US" sz="1600" dirty="0" smtClean="0"/>
          </a:p>
          <a:p>
            <a:pPr algn="just"/>
            <a:r>
              <a:rPr lang="en-US" sz="1600" b="1" dirty="0" smtClean="0">
                <a:solidFill>
                  <a:srgbClr val="FF0000"/>
                </a:solidFill>
              </a:rPr>
              <a:t>generate a random network</a:t>
            </a:r>
            <a:r>
              <a:rPr lang="en-US" sz="1600" dirty="0" smtClean="0"/>
              <a:t> with the number of links as in the case </a:t>
            </a:r>
            <a:r>
              <a:rPr lang="en-US" sz="1600" dirty="0"/>
              <a:t>of the network with an ideal blockmodel structure </a:t>
            </a:r>
          </a:p>
          <a:p>
            <a:pPr algn="just"/>
            <a:endParaRPr lang="en-US" sz="1600" dirty="0"/>
          </a:p>
          <a:p>
            <a:pPr algn="just"/>
            <a:r>
              <a:rPr lang="en-US" sz="1600" b="1" dirty="0">
                <a:solidFill>
                  <a:srgbClr val="FF0000"/>
                </a:solidFill>
              </a:rPr>
              <a:t>determine the distribution of the local network statistics</a:t>
            </a:r>
            <a:r>
              <a:rPr lang="en-US" sz="1600" dirty="0"/>
              <a:t> on </a:t>
            </a:r>
            <a:r>
              <a:rPr lang="en-US" sz="1600" dirty="0" smtClean="0"/>
              <a:t>a random network</a:t>
            </a:r>
          </a:p>
          <a:p>
            <a:pPr algn="just"/>
            <a:endParaRPr lang="en-US" sz="1600" dirty="0"/>
          </a:p>
          <a:p>
            <a:pPr algn="just"/>
            <a:r>
              <a:rPr lang="en-US" sz="1600" dirty="0" smtClean="0"/>
              <a:t>repeat many times on a random network</a:t>
            </a:r>
          </a:p>
          <a:p>
            <a:pPr algn="just"/>
            <a:r>
              <a:rPr lang="en-US" sz="1600" dirty="0"/>
              <a:t>	</a:t>
            </a:r>
            <a:r>
              <a:rPr lang="en-US" sz="1600" b="1" dirty="0" smtClean="0">
                <a:solidFill>
                  <a:srgbClr val="FF0000"/>
                </a:solidFill>
              </a:rPr>
              <a:t>randomly select </a:t>
            </a:r>
            <a:r>
              <a:rPr lang="en-US" sz="1600" dirty="0" smtClean="0"/>
              <a:t>a link and a non-link </a:t>
            </a:r>
          </a:p>
          <a:p>
            <a:pPr algn="just"/>
            <a:r>
              <a:rPr lang="en-US" sz="1600" dirty="0"/>
              <a:t>	</a:t>
            </a:r>
            <a:r>
              <a:rPr lang="en-US" sz="1600" b="1" dirty="0" smtClean="0">
                <a:solidFill>
                  <a:srgbClr val="FF0000"/>
                </a:solidFill>
              </a:rPr>
              <a:t>transform</a:t>
            </a:r>
            <a:r>
              <a:rPr lang="en-US" sz="1600" dirty="0" smtClean="0"/>
              <a:t> selected link to a non-link and vice versa</a:t>
            </a:r>
          </a:p>
          <a:p>
            <a:pPr algn="just"/>
            <a:r>
              <a:rPr lang="en-US" sz="1600" dirty="0"/>
              <a:t>	</a:t>
            </a:r>
            <a:r>
              <a:rPr lang="en-US" sz="1600" b="1" dirty="0" smtClean="0">
                <a:solidFill>
                  <a:srgbClr val="FF0000"/>
                </a:solidFill>
              </a:rPr>
              <a:t>determine the distribution </a:t>
            </a:r>
            <a:r>
              <a:rPr lang="en-US" sz="1600" dirty="0" smtClean="0"/>
              <a:t>of </a:t>
            </a:r>
            <a:r>
              <a:rPr lang="en-US" sz="1600" dirty="0"/>
              <a:t>the local network statistics </a:t>
            </a:r>
            <a:endParaRPr lang="en-US" sz="1600" dirty="0" smtClean="0"/>
          </a:p>
          <a:p>
            <a:pPr algn="just"/>
            <a:r>
              <a:rPr lang="en-US" sz="1600" dirty="0"/>
              <a:t>	</a:t>
            </a:r>
            <a:r>
              <a:rPr lang="en-US" sz="1600" b="1" dirty="0" smtClean="0">
                <a:solidFill>
                  <a:srgbClr val="FF0000"/>
                </a:solidFill>
              </a:rPr>
              <a:t>calculate the improvement </a:t>
            </a:r>
            <a:r>
              <a:rPr lang="en-US" sz="1600" dirty="0" smtClean="0"/>
              <a:t>in the </a:t>
            </a:r>
            <a:r>
              <a:rPr lang="en-US" sz="1600" dirty="0"/>
              <a:t>distribution of the local network </a:t>
            </a:r>
            <a:r>
              <a:rPr lang="en-US" sz="1600" dirty="0" smtClean="0"/>
              <a:t>statistics</a:t>
            </a:r>
          </a:p>
          <a:p>
            <a:pPr algn="just"/>
            <a:r>
              <a:rPr lang="en-US" sz="1600" dirty="0"/>
              <a:t>	</a:t>
            </a:r>
            <a:r>
              <a:rPr lang="en-US" sz="1600" dirty="0" smtClean="0"/>
              <a:t>if the distribution is closer to an ideal one, </a:t>
            </a:r>
            <a:r>
              <a:rPr lang="en-US" sz="1600" b="1" dirty="0" smtClean="0">
                <a:solidFill>
                  <a:srgbClr val="FF0000"/>
                </a:solidFill>
              </a:rPr>
              <a:t>keep the relocated link</a:t>
            </a:r>
            <a:endParaRPr lang="en-US" b="1" dirty="0">
              <a:solidFill>
                <a:srgbClr val="FF0000"/>
              </a:solidFill>
            </a:endParaRPr>
          </a:p>
          <a:p>
            <a:endParaRPr lang="en-US" dirty="0"/>
          </a:p>
        </p:txBody>
      </p:sp>
    </p:spTree>
    <p:extLst>
      <p:ext uri="{BB962C8B-B14F-4D97-AF65-F5344CB8AC3E}">
        <p14:creationId xmlns:p14="http://schemas.microsoft.com/office/powerpoint/2010/main" val="4021024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To be careful</a:t>
            </a:r>
            <a:endParaRPr lang="en-US" sz="3600" dirty="0"/>
          </a:p>
        </p:txBody>
      </p:sp>
      <p:sp>
        <p:nvSpPr>
          <p:cNvPr id="4" name="TextBox 3"/>
          <p:cNvSpPr txBox="1"/>
          <p:nvPr/>
        </p:nvSpPr>
        <p:spPr>
          <a:xfrm>
            <a:off x="822960" y="2424156"/>
            <a:ext cx="7543800"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rgbClr val="FF0000"/>
                </a:solidFill>
              </a:rPr>
              <a:t>This approach is seen as very deterministic</a:t>
            </a:r>
            <a:r>
              <a:rPr lang="en-US" sz="1600" b="1" dirty="0" smtClean="0"/>
              <a:t> </a:t>
            </a:r>
            <a:r>
              <a:rPr lang="en-US" sz="1600" dirty="0" smtClean="0"/>
              <a:t>(the link is allocated only if the distribution of triads of proposed network is closer to the distribution of triads in the case of the </a:t>
            </a:r>
            <a:r>
              <a:rPr lang="en-US" sz="1600" dirty="0"/>
              <a:t>network with an ideal blockmodel </a:t>
            </a:r>
            <a:r>
              <a:rPr lang="en-US" sz="1600" dirty="0" smtClean="0"/>
              <a:t>structure);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solidFill>
                  <a:srgbClr val="FF0000"/>
                </a:solidFill>
              </a:rPr>
              <a:t>The risk of local optimum exists</a:t>
            </a:r>
            <a:r>
              <a:rPr lang="en-US" sz="1600" dirty="0" smtClean="0"/>
              <a:t> (could be avoided by some further improvements of the algorithm);</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solidFill>
                  <a:srgbClr val="FF0000"/>
                </a:solidFill>
              </a:rPr>
              <a:t>Computationally very intensive algorithm</a:t>
            </a:r>
            <a:r>
              <a:rPr lang="en-US" sz="1600" dirty="0" smtClean="0"/>
              <a:t> (higher </a:t>
            </a:r>
            <a:r>
              <a:rPr lang="en-US" sz="1600" dirty="0"/>
              <a:t>number of iterations is needed in the case of </a:t>
            </a:r>
            <a:r>
              <a:rPr lang="en-US" sz="1600" dirty="0" smtClean="0"/>
              <a:t>denser networks).</a:t>
            </a:r>
          </a:p>
        </p:txBody>
      </p:sp>
    </p:spTree>
    <p:extLst>
      <p:ext uri="{BB962C8B-B14F-4D97-AF65-F5344CB8AC3E}">
        <p14:creationId xmlns:p14="http://schemas.microsoft.com/office/powerpoint/2010/main" val="3101929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FDV">
      <a:dk1>
        <a:srgbClr val="000000"/>
      </a:dk1>
      <a:lt1>
        <a:sysClr val="window" lastClr="FFFFFF"/>
      </a:lt1>
      <a:dk2>
        <a:srgbClr val="637052"/>
      </a:dk2>
      <a:lt2>
        <a:srgbClr val="CCDDEA"/>
      </a:lt2>
      <a:accent1>
        <a:srgbClr val="E12B26"/>
      </a:accent1>
      <a:accent2>
        <a:srgbClr val="1271B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173923</TotalTime>
  <Words>3319</Words>
  <Application>Microsoft Office PowerPoint</Application>
  <PresentationFormat>On-screen Show (4:3)</PresentationFormat>
  <Paragraphs>335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Constantia</vt:lpstr>
      <vt:lpstr>Times New Roman</vt:lpstr>
      <vt:lpstr>Retrospect</vt:lpstr>
      <vt:lpstr>Generating Networks with a Given Global Structure Using Local (Sub)Structures</vt:lpstr>
      <vt:lpstr>Background</vt:lpstr>
      <vt:lpstr>Local and global network structures</vt:lpstr>
      <vt:lpstr>Different types of blockmodels</vt:lpstr>
      <vt:lpstr>The triads and blockmodels</vt:lpstr>
      <vt:lpstr>The triads and blockmodels</vt:lpstr>
      <vt:lpstr>Generating Networks With a Given Blockmodel</vt:lpstr>
      <vt:lpstr>Generating networks with RL algorithm</vt:lpstr>
      <vt:lpstr>To be careful</vt:lpstr>
      <vt:lpstr>Generating networks with the MCMC algorithm</vt:lpstr>
      <vt:lpstr>To be careful</vt:lpstr>
      <vt:lpstr>Simulation</vt:lpstr>
      <vt:lpstr>Mean improvement values</vt:lpstr>
      <vt:lpstr>Generated networks</vt:lpstr>
      <vt:lpstr>Hierarchical blockmodel without complete blocks on the diagonal</vt:lpstr>
      <vt:lpstr>Take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Cugmas, Marjan</dc:creator>
  <cp:lastModifiedBy> </cp:lastModifiedBy>
  <cp:revision>351</cp:revision>
  <cp:lastPrinted>2017-04-04T08:42:14Z</cp:lastPrinted>
  <dcterms:created xsi:type="dcterms:W3CDTF">2016-07-26T11:32:18Z</dcterms:created>
  <dcterms:modified xsi:type="dcterms:W3CDTF">2017-05-24T08:27:16Z</dcterms:modified>
</cp:coreProperties>
</file>